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1.svg" ContentType="image/svg+xml"/>
  <Override PartName="/ppt/media/image73.svg" ContentType="image/svg+xml"/>
  <Override PartName="/ppt/media/image7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5"/>
  </p:notesMasterIdLst>
  <p:handoutMasterIdLst>
    <p:handoutMasterId r:id="rId46"/>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283" r:id="rId19"/>
    <p:sldId id="10178" r:id="rId20"/>
    <p:sldId id="10168" r:id="rId21"/>
    <p:sldId id="10170" r:id="rId22"/>
    <p:sldId id="391" r:id="rId23"/>
    <p:sldId id="286" r:id="rId24"/>
    <p:sldId id="293" r:id="rId25"/>
    <p:sldId id="289" r:id="rId26"/>
    <p:sldId id="10171" r:id="rId27"/>
    <p:sldId id="9697" r:id="rId28"/>
    <p:sldId id="9698" r:id="rId29"/>
    <p:sldId id="10164" r:id="rId30"/>
    <p:sldId id="10165" r:id="rId31"/>
    <p:sldId id="437" r:id="rId32"/>
    <p:sldId id="9458" r:id="rId33"/>
    <p:sldId id="10312" r:id="rId34"/>
    <p:sldId id="446" r:id="rId35"/>
    <p:sldId id="447" r:id="rId36"/>
    <p:sldId id="448" r:id="rId37"/>
    <p:sldId id="10201" r:id="rId38"/>
    <p:sldId id="9495" r:id="rId39"/>
    <p:sldId id="582" r:id="rId40"/>
    <p:sldId id="583" r:id="rId41"/>
    <p:sldId id="10167" r:id="rId42"/>
    <p:sldId id="584" r:id="rId43"/>
    <p:sldId id="48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283"/>
            <p14:sldId id="10178"/>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249" autoAdjust="0"/>
  </p:normalViewPr>
  <p:slideViewPr>
    <p:cSldViewPr snapToGrid="0">
      <p:cViewPr varScale="1">
        <p:scale>
          <a:sx n="85" d="100"/>
          <a:sy n="85" d="100"/>
        </p:scale>
        <p:origin x="590"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notesMaster" Target="notesMasters/notesMaster1.xml"/><Relationship Id="rId46" Type="http://schemas.openxmlformats.org/officeDocument/2006/relationships/handoutMaster" Target="handoutMasters/handout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5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46</c:v>
                </c:pt>
                <c:pt idx="1">
                  <c:v>41</c:v>
                </c:pt>
                <c:pt idx="2">
                  <c:v>48</c:v>
                </c:pt>
                <c:pt idx="3">
                  <c:v>49</c:v>
                </c:pt>
                <c:pt idx="4">
                  <c:v>50</c:v>
                </c:pt>
                <c:pt idx="5">
                  <c:v>41</c:v>
                </c:pt>
                <c:pt idx="6">
                  <c:v>41</c:v>
                </c:pt>
                <c:pt idx="7">
                  <c:v>47</c:v>
                </c:pt>
                <c:pt idx="8">
                  <c:v>44</c:v>
                </c:pt>
                <c:pt idx="9">
                  <c:v>47</c:v>
                </c:pt>
                <c:pt idx="10">
                  <c:v>42</c:v>
                </c:pt>
                <c:pt idx="11">
                  <c:v>50</c:v>
                </c:pt>
                <c:pt idx="12">
                  <c:v>47</c:v>
                </c:pt>
                <c:pt idx="13">
                  <c:v>42</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25</c:v>
                </c:pt>
                <c:pt idx="1">
                  <c:v>29</c:v>
                </c:pt>
                <c:pt idx="2">
                  <c:v>35</c:v>
                </c:pt>
                <c:pt idx="3">
                  <c:v>34</c:v>
                </c:pt>
                <c:pt idx="4">
                  <c:v>32</c:v>
                </c:pt>
                <c:pt idx="5">
                  <c:v>26</c:v>
                </c:pt>
                <c:pt idx="6">
                  <c:v>26</c:v>
                </c:pt>
                <c:pt idx="7">
                  <c:v>31</c:v>
                </c:pt>
                <c:pt idx="8">
                  <c:v>26</c:v>
                </c:pt>
                <c:pt idx="9">
                  <c:v>25</c:v>
                </c:pt>
                <c:pt idx="10">
                  <c:v>34</c:v>
                </c:pt>
                <c:pt idx="11">
                  <c:v>26</c:v>
                </c:pt>
                <c:pt idx="12">
                  <c:v>25</c:v>
                </c:pt>
                <c:pt idx="13">
                  <c:v>26</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18</c:v>
                </c:pt>
                <c:pt idx="1">
                  <c:v>15</c:v>
                </c:pt>
                <c:pt idx="2">
                  <c:v>24</c:v>
                </c:pt>
                <c:pt idx="3">
                  <c:v>16</c:v>
                </c:pt>
                <c:pt idx="4">
                  <c:v>23</c:v>
                </c:pt>
                <c:pt idx="5">
                  <c:v>16</c:v>
                </c:pt>
                <c:pt idx="6">
                  <c:v>25</c:v>
                </c:pt>
                <c:pt idx="7">
                  <c:v>15</c:v>
                </c:pt>
                <c:pt idx="8">
                  <c:v>15</c:v>
                </c:pt>
                <c:pt idx="9">
                  <c:v>25</c:v>
                </c:pt>
                <c:pt idx="10">
                  <c:v>22</c:v>
                </c:pt>
                <c:pt idx="11">
                  <c:v>15</c:v>
                </c:pt>
                <c:pt idx="12">
                  <c:v>18</c:v>
                </c:pt>
                <c:pt idx="13">
                  <c:v>17</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43</c:v>
                </c:pt>
                <c:pt idx="1">
                  <c:v>44</c:v>
                </c:pt>
                <c:pt idx="2">
                  <c:v>49</c:v>
                </c:pt>
                <c:pt idx="3">
                  <c:v>50</c:v>
                </c:pt>
                <c:pt idx="4">
                  <c:v>50</c:v>
                </c:pt>
                <c:pt idx="5">
                  <c:v>45</c:v>
                </c:pt>
                <c:pt idx="6">
                  <c:v>42</c:v>
                </c:pt>
                <c:pt idx="7">
                  <c:v>40</c:v>
                </c:pt>
                <c:pt idx="8">
                  <c:v>43</c:v>
                </c:pt>
                <c:pt idx="9">
                  <c:v>48</c:v>
                </c:pt>
                <c:pt idx="10">
                  <c:v>47</c:v>
                </c:pt>
                <c:pt idx="11">
                  <c:v>42</c:v>
                </c:pt>
                <c:pt idx="12">
                  <c:v>43</c:v>
                </c:pt>
                <c:pt idx="13">
                  <c:v>50</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30</c:v>
                </c:pt>
                <c:pt idx="1">
                  <c:v>25</c:v>
                </c:pt>
                <c:pt idx="2">
                  <c:v>35</c:v>
                </c:pt>
                <c:pt idx="3">
                  <c:v>28</c:v>
                </c:pt>
                <c:pt idx="4">
                  <c:v>29</c:v>
                </c:pt>
                <c:pt idx="5">
                  <c:v>26</c:v>
                </c:pt>
                <c:pt idx="6">
                  <c:v>35</c:v>
                </c:pt>
                <c:pt idx="7">
                  <c:v>35</c:v>
                </c:pt>
                <c:pt idx="8">
                  <c:v>26</c:v>
                </c:pt>
                <c:pt idx="9">
                  <c:v>27</c:v>
                </c:pt>
                <c:pt idx="10">
                  <c:v>27</c:v>
                </c:pt>
                <c:pt idx="11">
                  <c:v>29</c:v>
                </c:pt>
                <c:pt idx="12">
                  <c:v>27</c:v>
                </c:pt>
                <c:pt idx="13">
                  <c:v>34</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15</c:v>
                </c:pt>
                <c:pt idx="1">
                  <c:v>21</c:v>
                </c:pt>
                <c:pt idx="2">
                  <c:v>18</c:v>
                </c:pt>
                <c:pt idx="3">
                  <c:v>16</c:v>
                </c:pt>
                <c:pt idx="4">
                  <c:v>18</c:v>
                </c:pt>
                <c:pt idx="5">
                  <c:v>18</c:v>
                </c:pt>
                <c:pt idx="6">
                  <c:v>25</c:v>
                </c:pt>
                <c:pt idx="7">
                  <c:v>15</c:v>
                </c:pt>
                <c:pt idx="8">
                  <c:v>21</c:v>
                </c:pt>
                <c:pt idx="9">
                  <c:v>22</c:v>
                </c:pt>
                <c:pt idx="10">
                  <c:v>23</c:v>
                </c:pt>
                <c:pt idx="11">
                  <c:v>16</c:v>
                </c:pt>
                <c:pt idx="12">
                  <c:v>16</c:v>
                </c:pt>
                <c:pt idx="13">
                  <c:v>25</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41</c:v>
                </c:pt>
                <c:pt idx="1">
                  <c:v>49</c:v>
                </c:pt>
                <c:pt idx="2">
                  <c:v>41</c:v>
                </c:pt>
                <c:pt idx="3">
                  <c:v>43</c:v>
                </c:pt>
                <c:pt idx="4">
                  <c:v>49</c:v>
                </c:pt>
                <c:pt idx="5">
                  <c:v>47</c:v>
                </c:pt>
                <c:pt idx="6">
                  <c:v>42</c:v>
                </c:pt>
                <c:pt idx="7">
                  <c:v>43</c:v>
                </c:pt>
                <c:pt idx="8">
                  <c:v>46</c:v>
                </c:pt>
                <c:pt idx="9">
                  <c:v>45</c:v>
                </c:pt>
                <c:pt idx="10">
                  <c:v>41</c:v>
                </c:pt>
                <c:pt idx="11">
                  <c:v>48</c:v>
                </c:pt>
                <c:pt idx="12">
                  <c:v>48</c:v>
                </c:pt>
                <c:pt idx="13">
                  <c:v>46</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25</c:v>
                </c:pt>
                <c:pt idx="1">
                  <c:v>29</c:v>
                </c:pt>
                <c:pt idx="2">
                  <c:v>27</c:v>
                </c:pt>
                <c:pt idx="3">
                  <c:v>33</c:v>
                </c:pt>
                <c:pt idx="4">
                  <c:v>32</c:v>
                </c:pt>
                <c:pt idx="5">
                  <c:v>35</c:v>
                </c:pt>
                <c:pt idx="6">
                  <c:v>26</c:v>
                </c:pt>
                <c:pt idx="7">
                  <c:v>31</c:v>
                </c:pt>
                <c:pt idx="8">
                  <c:v>28</c:v>
                </c:pt>
                <c:pt idx="9">
                  <c:v>26</c:v>
                </c:pt>
                <c:pt idx="10">
                  <c:v>34</c:v>
                </c:pt>
                <c:pt idx="11">
                  <c:v>33</c:v>
                </c:pt>
                <c:pt idx="12">
                  <c:v>34</c:v>
                </c:pt>
                <c:pt idx="13">
                  <c:v>34</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20</c:v>
                </c:pt>
                <c:pt idx="1">
                  <c:v>21</c:v>
                </c:pt>
                <c:pt idx="2">
                  <c:v>18</c:v>
                </c:pt>
                <c:pt idx="3">
                  <c:v>19</c:v>
                </c:pt>
                <c:pt idx="4">
                  <c:v>25</c:v>
                </c:pt>
                <c:pt idx="5">
                  <c:v>23</c:v>
                </c:pt>
                <c:pt idx="6">
                  <c:v>15</c:v>
                </c:pt>
                <c:pt idx="7">
                  <c:v>25</c:v>
                </c:pt>
                <c:pt idx="8">
                  <c:v>15</c:v>
                </c:pt>
                <c:pt idx="9">
                  <c:v>16</c:v>
                </c:pt>
                <c:pt idx="10">
                  <c:v>21</c:v>
                </c:pt>
                <c:pt idx="11">
                  <c:v>25</c:v>
                </c:pt>
                <c:pt idx="12">
                  <c:v>22</c:v>
                </c:pt>
                <c:pt idx="13">
                  <c:v>18</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c:v>
                </c:pt>
                <c:pt idx="1">
                  <c:v>383.29</c:v>
                </c:pt>
                <c:pt idx="2">
                  <c:v>381.6</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16-09-2025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16-09-2025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microsoft.com/office/2007/relationships/hdphoto" Target="../media/hdphoto5.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5.png"/><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openxmlformats.org/officeDocument/2006/relationships/image" Target="../media/image37.png"/><Relationship Id="rId4" Type="http://schemas.microsoft.com/office/2007/relationships/hdphoto" Target="../media/hdphoto6.wdp"/><Relationship Id="rId5" Type="http://schemas.openxmlformats.org/officeDocument/2006/relationships/image" Target="../media/image38.png"/><Relationship Id="rId6"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 Id="rId3" Type="http://schemas.microsoft.com/office/2007/relationships/hdphoto" Target="../media/hdphoto8.wdp"/><Relationship Id="rId4" Type="http://schemas.openxmlformats.org/officeDocument/2006/relationships/image" Target="../media/image46.png"/><Relationship Id="rId5" Type="http://schemas.microsoft.com/office/2007/relationships/hdphoto" Target="../media/hdphoto9.wdp"/><Relationship Id="rId6"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4.png"/><Relationship Id="rId4" Type="http://schemas.microsoft.com/office/2007/relationships/hdphoto" Target="../media/hdphoto7.wd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2.png"/><Relationship Id="rId3" Type="http://schemas.microsoft.com/office/2007/relationships/hdphoto" Target="../media/hdphoto10.wdp"/><Relationship Id="rId4"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3.png"/><Relationship Id="rId4" Type="http://schemas.microsoft.com/office/2007/relationships/hdphoto" Target="../media/hdphoto11.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4.png"/><Relationship Id="rId3" Type="http://schemas.microsoft.com/office/2007/relationships/hdphoto" Target="../media/hdphoto12.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microsoft.com/office/2007/relationships/hdphoto" Target="../media/hdphoto13.wdp"/><Relationship Id="rId4" Type="http://schemas.openxmlformats.org/officeDocument/2006/relationships/image" Target="../media/image4.png"/><Relationship Id="rId5" Type="http://schemas.openxmlformats.org/officeDocument/2006/relationships/image" Target="../media/image56.png"/><Relationship Id="rId6" Type="http://schemas.openxmlformats.org/officeDocument/2006/relationships/image" Target="../media/image57.GIF"/><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microsoft.com/office/2007/relationships/hdphoto" Target="../media/hdphoto14.wdp"/><Relationship Id="rId11" Type="http://schemas.openxmlformats.org/officeDocument/2006/relationships/image" Target="../media/image61.png"/><Relationship Id="rId12" Type="http://schemas.microsoft.com/office/2007/relationships/hdphoto" Target="../media/hdphoto15.wdp"/><Relationship Id="rId13" Type="http://schemas.openxmlformats.org/officeDocument/2006/relationships/image" Target="../media/image62.png"/><Relationship Id="rId14" Type="http://schemas.microsoft.com/office/2007/relationships/hdphoto" Target="../media/hdphoto16.wdp"/><Relationship Id="rId15" Type="http://schemas.openxmlformats.org/officeDocument/2006/relationships/image" Target="../media/image63.png"/><Relationship Id="rId16" Type="http://schemas.openxmlformats.org/officeDocument/2006/relationships/image" Target="../media/image6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5.png"/><Relationship Id="rId3" Type="http://schemas.openxmlformats.org/officeDocument/2006/relationships/image" Target="../media/image6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7.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8.png"/><Relationship Id="rId7" Type="http://schemas.openxmlformats.org/officeDocument/2006/relationships/hyperlink" Target="https://www.facebook.com/STI4SDG/" TargetMode="External"/><Relationship Id="rId8" Type="http://schemas.openxmlformats.org/officeDocument/2006/relationships/image" Target="../media/image69.png"/><Relationship Id="rId9" Type="http://schemas.openxmlformats.org/officeDocument/2006/relationships/image" Target="../media/image70.png"/><Relationship Id="rId10" Type="http://schemas.openxmlformats.org/officeDocument/2006/relationships/image" Target="../media/image71.svg"/><Relationship Id="rId11" Type="http://schemas.openxmlformats.org/officeDocument/2006/relationships/image" Target="../media/image72.png"/><Relationship Id="rId12" Type="http://schemas.openxmlformats.org/officeDocument/2006/relationships/image" Target="../media/image73.svg"/><Relationship Id="rId13" Type="http://schemas.openxmlformats.org/officeDocument/2006/relationships/image" Target="../media/image74.png"/><Relationship Id="rId14" Type="http://schemas.openxmlformats.org/officeDocument/2006/relationships/image" Target="../media/image75.sv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Vehicle Type: Cars (ICE, BEV, Fuel Cell, Others), Vans (ICE, BEV, Fuel Cell, Others), Other Vehicle Types
By Autonomous Level: Teleoperated, Fully Autonomous
By Component: Hardware (LiDAR Sensors, Cameras, Radars, Connectivity Modules (5G TCUs), Others), Software
By Service: Rental, Station Based
By Application: Passenger Transportation, Goods Transportation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ROBOTAXI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International Association of Public Transport</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Intelligent Transportation Systems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National Highway Traffic Safety Administration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Transportation Research Part C: Emerging Technologies</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Institute of Electrical and Electronics Engineers - Intelligent Transportation Systems Society</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Field Robotics</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American Public Transportation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Robotics and Autonomous Systems</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European Commission - Mobility and Transport</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Transportation Engineering, Part A: Systems</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ROBOTAXI Market is valued at USD 12 Million in 2024, and is expected to reach USD 12 Million by 2032. The market shows a steady CAGR of 21% from 2025 to 2032. The global Robotaxi market is experiencing significant growth, driven by advancements in technology related to autonomous vehicles and the rising demand for shared mobility solutions. Prominent players are investing heavily in research and development to stay competitive. Market trends suggest a significant increment of autonomy in taxis, paving the way for completely driverless taxis. Regulatory support, technological improvements, and an evolving public perception towards autonomous vehicles provide a promising future outlook for the Robotaxi market. However, potential safety risks and cyber threats remain challenges that need to be addressed.</a:t>
            </a:r>
            <a:r>
              <a:rPr kumimoji="0" lang="en-US" sz="9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GLOBAL ROBOTAXI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071537"/>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Accelerated Technological Advancements: Constant technological developments have played a crucial role in the global RoboTaxi market. Emerging technologies such as AI, IoT, and machine learning have contributed to the evolution of autonomous vehicles. Car manufacturers and tech giants are investing heavily in R&amp;D activities to improve self-driving technologies. These advances, including diverse sensors and smart technologies for precise navigation, have unlocked new possibilities in the RoboTaxi market. Furthermore, the upsurge in the 5G technology arena is poised to propel the RoboTaxi market further by enabling faster communication between vehicles and infrastructure.
Governing Legal Frameworks: Governments worldwide are adapting their legal frameworks to accommodate the RoboTaxi market. Regulatory bodies are formulating policies and rules around safety standards, vehicle certification, and road infrastructure for self-driving vehicles. Moreover, some countries have introduced pilot projects to test the feasibility and safety of autonomous vehicles on public roads. These forward-leaning stances from governments endorsing autonomous vehicles act as a critical market enabler by creating a conducive environment for the growth and expansion of the global RoboTaxi market.</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rPr lang="en-US" sz="1100" b="1" i="0" u="none" strike="noStrike" baseline="0" dirty="0">
                <a:solidFill>
                  <a:schemeClr val="tx1">
                    <a:lumMod val="75000"/>
                    <a:lumOff val="25000"/>
                  </a:schemeClr>
                </a:solidFill>
                <a:latin typeface="+mj-lt"/>
              </a:rPr>
              <a:t>GLOBAL ROBOTAXI MARKET</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96992"/>
            <a:ext cx="6013807" cy="3221237"/>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675768" y="1632311"/>
            <a:ext cx="6716172" cy="3221237"/>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7533870" y="4581586"/>
            <a:ext cx="1453421" cy="488211"/>
          </a:xfrm>
          <a:prstGeom prst="rect">
            <a:avLst/>
          </a:prstGeom>
          <a:solidFill>
            <a:srgbClr val="FFFFFF"/>
          </a:solidFill>
        </p:spPr>
        <p:txBody>
          <a:bodyPr wrap="square" anchor="ctr">
            <a:spAutoFit/>
          </a:bodyPr>
          <a:lstStyle/>
          <a:p>
            <a:pPr algn="ctr">
              <a:lnSpc>
                <a:spcPct val="150000"/>
              </a:lnSpc>
            </a:pPr>
            <a:r>
              <a:rPr lang="en-US" sz="900" spc="-20" dirty="0">
                <a:solidFill>
                  <a:srgbClr val="292827"/>
                </a:solidFill>
                <a:ea typeface="Cambria" panose="02040503050406030204" pitchFamily="18" charset="0"/>
                <a:cs typeface="Poppins" panose="00000500000000000000" pitchFamily="2" charset="0"/>
              </a:rPr>
              <a:t>GLOBAL ROBOTAXI MARKET,2024 </a:t>
            </a:r>
            <a:r>
              <a:rPr lang="en-US" sz="900" kern="1200" spc="-20" dirty="0">
                <a:solidFill>
                  <a:srgbClr val="292827"/>
                </a:solidFill>
                <a:ea typeface="Cambria" panose="02040503050406030204" pitchFamily="18" charset="0"/>
                <a:cs typeface="Poppins" panose="00000500000000000000" pitchFamily="2" charset="0"/>
              </a:rPr>
              <a:t/>
            </a:r>
          </a:p>
          <a:p>
            <a:pPr algn="ctr">
              <a:lnSpc>
                <a:spcPct val="150000"/>
              </a:lnSpc>
            </a:pPr>
            <a:r>
              <a:rPr lang="en-US" sz="900" b="1" i="0" u="none" strike="noStrike" baseline="0" dirty="0">
                <a:solidFill>
                  <a:schemeClr val="tx1"/>
                </a:solidFill>
              </a:rPr>
              <a:t>12 MILLION USD</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8895942" y="4581585"/>
            <a:ext cx="1453421" cy="488211"/>
          </a:xfrm>
          <a:prstGeom prst="rect">
            <a:avLst/>
          </a:prstGeom>
          <a:solidFill>
            <a:srgbClr val="FFFFFF"/>
          </a:solidFill>
        </p:spPr>
        <p:txBody>
          <a:bodyPr wrap="square" anchor="ctr">
            <a:spAutoFit/>
          </a:bodyPr>
          <a:lstStyle/>
          <a:p>
            <a:pPr algn="ctr">
              <a:lnSpc>
                <a:spcPct val="150000"/>
              </a:lnSpc>
            </a:pPr>
            <a:r>
              <a:rPr lang="en-US" sz="900" kern="1200" spc="-20" dirty="0">
                <a:solidFill>
                  <a:srgbClr val="292827"/>
                </a:solidFill>
                <a:ea typeface="Cambria" panose="02040503050406030204" pitchFamily="18" charset="0"/>
                <a:cs typeface="Poppins" panose="00000500000000000000" pitchFamily="2" charset="0"/>
              </a:rPr>
              <a:t>GLOBAL ROBOTAXI MARKET,2032 </a:t>
            </a:r>
          </a:p>
          <a:p>
            <a:pPr algn="ctr">
              <a:lnSpc>
                <a:spcPct val="150000"/>
              </a:lnSpc>
            </a:pPr>
            <a:r>
              <a:rPr lang="en-US" sz="900" b="1" i="0" u="none" strike="noStrike" baseline="0" dirty="0">
                <a:solidFill>
                  <a:schemeClr val="tx1"/>
                </a:solidFill>
              </a:rPr>
              <a:t>12 MILLION USD</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4"/>
          <a:stretch>
            <a:fillRect/>
          </a:stretch>
        </p:blipFill>
        <p:spPr>
          <a:xfrm>
            <a:off x="7963043" y="1537739"/>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95300" y="808434"/>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513230" y="4645084"/>
            <a:ext cx="7321550" cy="1500187"/>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513230" y="451086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513230" y="507970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782022" y="149026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MARKET DYNAMICS</a:t>
            </a:r>
          </a:p>
        </p:txBody>
      </p:sp>
      <p:sp>
        <p:nvSpPr>
          <p:cNvPr id="6" name="TextBox 5">
            <a:extLst>
              <a:ext uri="{FF2B5EF4-FFF2-40B4-BE49-F238E27FC236}">
                <a16:creationId xmlns:a16="http://schemas.microsoft.com/office/drawing/2014/main" id="{7BAA96CD-19E6-155E-7C32-577DF97EF73C}"/>
              </a:ext>
            </a:extLst>
          </p:cNvPr>
          <p:cNvSpPr txBox="1"/>
          <p:nvPr/>
        </p:nvSpPr>
        <p:spPr>
          <a:xfrm>
            <a:off x="732184" y="113787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SUPPLY SIDE TRENDS</a:t>
            </a:r>
          </a:p>
        </p:txBody>
      </p:sp>
      <p:sp>
        <p:nvSpPr>
          <p:cNvPr id="10" name="TextBox 9">
            <a:extLst>
              <a:ext uri="{FF2B5EF4-FFF2-40B4-BE49-F238E27FC236}">
                <a16:creationId xmlns:a16="http://schemas.microsoft.com/office/drawing/2014/main" id="{B07D0FC6-D7BD-6117-36CD-D7E08E69CFF4}"/>
              </a:ext>
            </a:extLst>
          </p:cNvPr>
          <p:cNvSpPr txBox="1"/>
          <p:nvPr/>
        </p:nvSpPr>
        <p:spPr>
          <a:xfrm>
            <a:off x="6223986" y="113787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DEMAND SIDE TRENDS</a:t>
            </a:r>
          </a:p>
        </p:txBody>
      </p:sp>
      <p:pic>
        <p:nvPicPr>
          <p:cNvPr id="14" name="Picture 13">
            <a:extLst>
              <a:ext uri="{FF2B5EF4-FFF2-40B4-BE49-F238E27FC236}">
                <a16:creationId xmlns:a16="http://schemas.microsoft.com/office/drawing/2014/main" id="{E9D41F10-DBDD-09ED-9B27-A80F116813CF}"/>
              </a:ext>
            </a:extLst>
          </p:cNvPr>
          <p:cNvPicPr>
            <a:picLocks noChangeAspect="1"/>
          </p:cNvPicPr>
          <p:nvPr/>
        </p:nvPicPr>
        <p:blipFill>
          <a:blip r:embed="rId2" cstate="print"/>
          <a:stretch>
            <a:fillRect/>
          </a:stretch>
        </p:blipFill>
        <p:spPr>
          <a:xfrm>
            <a:off x="728870" y="1425093"/>
            <a:ext cx="5342888" cy="3173411"/>
          </a:xfrm>
          <a:prstGeom prst="rect">
            <a:avLst/>
          </a:prstGeom>
        </p:spPr>
      </p:pic>
      <p:pic>
        <p:nvPicPr>
          <p:cNvPr id="15" name="Picture 14">
            <a:extLst>
              <a:ext uri="{FF2B5EF4-FFF2-40B4-BE49-F238E27FC236}">
                <a16:creationId xmlns:a16="http://schemas.microsoft.com/office/drawing/2014/main" id="{068E95DD-CF2A-9E0D-0192-BFD3FFDC4676}"/>
              </a:ext>
            </a:extLst>
          </p:cNvPr>
          <p:cNvPicPr>
            <a:picLocks noChangeAspect="1"/>
          </p:cNvPicPr>
          <p:nvPr/>
        </p:nvPicPr>
        <p:blipFill>
          <a:blip r:embed="rId3" cstate="print"/>
          <a:stretch>
            <a:fillRect/>
          </a:stretch>
        </p:blipFill>
        <p:spPr>
          <a:xfrm>
            <a:off x="6252764" y="1531110"/>
            <a:ext cx="5342888" cy="3067394"/>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47842967"/>
              </p:ext>
            </p:extLst>
          </p:nvPr>
        </p:nvGraphicFramePr>
        <p:xfrm>
          <a:off x="333828" y="914400"/>
          <a:ext cx="11494377" cy="357691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517251">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5966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Technological advancements, particularly in artificial intelligence, sensor technology, and machine learning, have been a key driver in the global Robotaxi market. These advancements have facilitated the development of autonomous vehicles, commonly referred to as Robotaxis, transforming the concept of self-driving taxis from science fiction into reality. For instance, Waymo, a subsidiary of Alphabet Inc., uses an advanced system that combines radar, LiDAR, and high-resolution cameras to allow their vehicles to 'see' their environment in detailed and accurate ways, making self-navigation possible.
New technology that has increased vehicle connectivity also makes a big difference. Vehicles are now able to communicate with each other and with infrastructure, increasing safety and efficiency. Known as Vehicle-to-everything (V2X) technology, it enables cars to communicate with not only other vehicles but also with traffic signals, pedestrian crossing systems, and even smartphones. This is especially important for Robotaxis operating in urban environments. For example, a Robotaxi can receive a signal from a traffic light about when it's about to turn red and adapt its speed accordingly, reducing the risk of accidents and improving traffic flow.
Additionally, advances in digital mapping and GPS technology have improved how Robotaxis navigate their environment. For example, Uber's self-driving cars rely heavily on high-precision digital maps in conjunction with real-time sensing data to navigate complex road systems. Similarly, Tesla's Autopilot uses a combination of high-resolution GPS, digital maps, and advanced sensors to autonomously steer, accelerate, and brake, essentially doing all the driving. As these technologies continue to advance, they fuel the growth and acceptance of the Robotaxi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4400925"/>
            <a:ext cx="11522439" cy="2009815"/>
          </a:xfrm>
          <a:prstGeom prst="rect">
            <a:avLst/>
          </a:prstGeom>
        </p:spPr>
      </p:pic>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Increasing Technological Advancements in Autonomous Vehicles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1781611743"/>
              </p:ext>
            </p:extLst>
          </p:nvPr>
        </p:nvGraphicFramePr>
        <p:xfrm>
          <a:off x="333828" y="914400"/>
          <a:ext cx="11494377" cy="357691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517251">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5966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most significant obstacle facing the global robotaxi market is the complex regulatory environment and safety concerns. Autonomous vehicles, including robotaxis, navigate using highly complex systems, and their technology is relatively new. To maintain public safety, governments around the world have enacted strict regulations for autonomous vehicles. For instance, they must meet numerous safety requirements proving their ability to navigate obstacles, adhere to traffic laws, and respond to unexpected situations. This imposes significant costs and delays on companies seeking to break into the robotaxi market, as testing and certification processes can be extensive.
Another issue that companies face from a regulatory perspective is the varying standards and requirements in different countries or regions. This lack of consistent legislation makes it challenging for companies to adopt a global strategy. For instance, there are notable differences in autonomous vehicle regulations between the US, Europe, and Asia. While some regions, such as Singapore, are highly conducive to autonomous vehicles, others, like Europe, have slower regulatory processes. The complexity of navigating these different landscapes could delay the availability of robotaxis in certain regions.
Furthermore, public hesitation can significantly impact the adoption rate of robotaxis. Many potential users fear the safety implications of autonomous vehicles. The past accidents involving autonomous vehicles, such as the one in Arizona involving Uber in 2018, exacerbate these fears. Even if companies ensure the safety of robotaxis, overcoming public perception presents a significant challenge. To overcome these constraints, it's essential for stakeholders to invest in robust safety measures, demonstrate their effectiveness, and educate the public on the benefits of this technology.</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7" name="Picture 6">
            <a:extLst>
              <a:ext uri="{FF2B5EF4-FFF2-40B4-BE49-F238E27FC236}">
                <a16:creationId xmlns:a16="http://schemas.microsoft.com/office/drawing/2014/main" id="{FF1A7CE4-58C1-4FD8-93DB-B49DD0C2ADDE}"/>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rcRect b="19795"/>
          <a:stretch/>
        </p:blipFill>
        <p:spPr>
          <a:xfrm>
            <a:off x="328956" y="4400925"/>
            <a:ext cx="11522439" cy="2009815"/>
          </a:xfrm>
          <a:prstGeom prst="rect">
            <a:avLst/>
          </a:prstGeom>
        </p:spPr>
      </p:pic>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Regulatory Hurdles and Safety Concerns Impeding Robotaxi Market</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589055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VEHICLE TYPE</a:t>
            </a:r>
          </a:p>
        </p:txBody>
      </p:sp>
      <p:sp>
        <p:nvSpPr>
          <p:cNvPr id="51" name="Rectangle 50"/>
          <p:cNvSpPr/>
          <p:nvPr/>
        </p:nvSpPr>
        <p:spPr>
          <a:xfrm>
            <a:off x="457200"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Cars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Vans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 Vehicle Types</a:t>
            </a:r>
          </a:p>
        </p:txBody>
      </p:sp>
      <p:sp>
        <p:nvSpPr>
          <p:cNvPr id="52" name="Rounded Rectangle 51"/>
          <p:cNvSpPr/>
          <p:nvPr/>
        </p:nvSpPr>
        <p:spPr>
          <a:xfrm>
            <a:off x="2749296"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AUTONOMOUS LEVEL</a:t>
            </a:r>
          </a:p>
        </p:txBody>
      </p:sp>
      <p:sp>
        <p:nvSpPr>
          <p:cNvPr id="53" name="Rectangle 52"/>
          <p:cNvSpPr/>
          <p:nvPr/>
        </p:nvSpPr>
        <p:spPr>
          <a:xfrm>
            <a:off x="2749296"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Teleoperated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Fully Autonomous</a:t>
            </a:r>
          </a:p>
        </p:txBody>
      </p:sp>
      <p:sp>
        <p:nvSpPr>
          <p:cNvPr id="54" name="Rounded Rectangle 53"/>
          <p:cNvSpPr/>
          <p:nvPr/>
        </p:nvSpPr>
        <p:spPr>
          <a:xfrm>
            <a:off x="5041392"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COMPONENT</a:t>
            </a:r>
          </a:p>
        </p:txBody>
      </p:sp>
      <p:sp>
        <p:nvSpPr>
          <p:cNvPr id="55" name="Rectangle 54"/>
          <p:cNvSpPr/>
          <p:nvPr/>
        </p:nvSpPr>
        <p:spPr>
          <a:xfrm>
            <a:off x="5041392"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Hardware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Software</a:t>
            </a:r>
          </a:p>
        </p:txBody>
      </p:sp>
      <p:sp>
        <p:nvSpPr>
          <p:cNvPr id="56" name="Rounded Rectangle 55"/>
          <p:cNvSpPr/>
          <p:nvPr/>
        </p:nvSpPr>
        <p:spPr>
          <a:xfrm>
            <a:off x="7333488"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SERVICE</a:t>
            </a:r>
          </a:p>
        </p:txBody>
      </p:sp>
      <p:sp>
        <p:nvSpPr>
          <p:cNvPr id="57" name="Rectangle 56"/>
          <p:cNvSpPr/>
          <p:nvPr/>
        </p:nvSpPr>
        <p:spPr>
          <a:xfrm>
            <a:off x="7333488"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Rental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Station Based</a:t>
            </a:r>
          </a:p>
        </p:txBody>
      </p:sp>
      <p:sp>
        <p:nvSpPr>
          <p:cNvPr id="58" name="Rounded Rectangle 57"/>
          <p:cNvSpPr/>
          <p:nvPr/>
        </p:nvSpPr>
        <p:spPr>
          <a:xfrm>
            <a:off x="9625584"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9" name="Rectangle 58"/>
          <p:cNvSpPr/>
          <p:nvPr/>
        </p:nvSpPr>
        <p:spPr>
          <a:xfrm>
            <a:off x="9625584"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Passenger Transportation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Goods Transportation</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ROBOTAXI MARKET-</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
        <p:nvSpPr>
          <p:cNvPr id="10" name="Title 1">
            <a:extLst>
              <a:ext uri="{FF2B5EF4-FFF2-40B4-BE49-F238E27FC236}">
                <a16:creationId xmlns:a16="http://schemas.microsoft.com/office/drawing/2014/main" id="{0D563107-E7AE-4180-BF86-DFAD5069183A}"/>
              </a:ext>
            </a:extLst>
          </p:cNvPr>
          <p:cNvSpPr txBox="1">
            <a:spLocks/>
          </p:cNvSpPr>
          <p:nvPr/>
        </p:nvSpPr>
        <p:spPr>
          <a:xfrm>
            <a:off x="400050" y="2066512"/>
            <a:ext cx="7029450" cy="88982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IN" sz="3600" b="1" kern="1200" dirty="0">
                <a:solidFill>
                  <a:schemeClr val="accent1">
                    <a:lumMod val="50000"/>
                  </a:schemeClr>
                </a:solidFill>
                <a:latin typeface="+mj-lt"/>
                <a:ea typeface="+mj-ea"/>
                <a:cs typeface="+mj-cs"/>
              </a:defRPr>
            </a:lvl1pPr>
          </a:lstStyle>
          <a:p>
            <a:pPr>
              <a:lnSpc>
                <a:spcPct val="100000"/>
              </a:lnSpc>
            </a:pPr>
            <a:r>
              <a:rPr lang="en-US">
                <a:solidFill>
                  <a:schemeClr val="accent1"/>
                </a:solidFill>
              </a:rPr>
              <a:t>KEY MARKET INSIGHTS</a:t>
            </a:r>
          </a:p>
        </p:txBody>
      </p:sp>
      <p:cxnSp>
        <p:nvCxnSpPr>
          <p:cNvPr id="11" name="Straight Connector 10">
            <a:extLst>
              <a:ext uri="{FF2B5EF4-FFF2-40B4-BE49-F238E27FC236}">
                <a16:creationId xmlns:a16="http://schemas.microsoft.com/office/drawing/2014/main" id="{11CD8FC6-D39B-4766-AA41-1036DF948607}"/>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25D49B1-77A8-416D-9C42-8DF1E7292426}"/>
              </a:ext>
            </a:extLst>
          </p:cNvPr>
          <p:cNvSpPr txBox="1"/>
          <p:nvPr/>
        </p:nvSpPr>
        <p:spPr>
          <a:xfrm>
            <a:off x="400050" y="2788951"/>
            <a:ext cx="3738516" cy="1692771"/>
          </a:xfrm>
          <a:prstGeom prst="rect">
            <a:avLst/>
          </a:prstGeom>
          <a:noFill/>
        </p:spPr>
        <p:txBody>
          <a:bodyPr wrap="square">
            <a:spAutoFit/>
          </a:bodyPr>
          <a:lstStyle/>
          <a:p>
            <a:pPr>
              <a:spcBef>
                <a:spcPts val="400"/>
              </a:spcBef>
            </a:pPr>
            <a:r>
              <a:rPr lang="en-US" sz="1200" b="1" dirty="0"/>
              <a:t>Key Success Factors in the Robotaxi Market</a:t>
            </a:r>
            <a:endParaRPr lang="en-IN" sz="1200" b="1" dirty="0"/>
          </a:p>
          <a:p>
            <a:pPr>
              <a:spcBef>
                <a:spcPts val="400"/>
              </a:spcBef>
            </a:pPr>
            <a:r>
              <a:rPr lang="en-US" sz="1200" b="1" dirty="0"/>
              <a:t>Market Impacting Factors</a:t>
            </a:r>
            <a:endParaRPr lang="en-IN" sz="1200" b="1" dirty="0"/>
          </a:p>
          <a:p>
            <a:pPr>
              <a:spcBef>
                <a:spcPts val="400"/>
              </a:spcBef>
            </a:pPr>
            <a:r>
              <a:rPr lang="en-US" sz="1200" b="1" dirty="0"/>
              <a:t>Top Investment &amp; White Spaces Opportunity</a:t>
            </a:r>
            <a:endParaRPr lang="en-IN" sz="1200" b="1" dirty="0"/>
          </a:p>
          <a:p>
            <a:pPr>
              <a:spcBef>
                <a:spcPts val="400"/>
              </a:spcBef>
            </a:pPr>
            <a:r>
              <a:rPr lang="en-US" sz="1200" b="1" dirty="0"/>
              <a:t>Ecosystem of the Market</a:t>
            </a:r>
            <a:endParaRPr lang="en-IN" sz="1200" b="1" dirty="0"/>
          </a:p>
          <a:p>
            <a:pPr>
              <a:spcBef>
                <a:spcPts val="400"/>
              </a:spcBef>
            </a:pPr>
            <a:r>
              <a:rPr lang="en-US" sz="1200" b="1" dirty="0"/>
              <a:t>Market Attractiveness Index, 2024</a:t>
            </a:r>
            <a:endParaRPr lang="en-IN" sz="1200" b="1" dirty="0"/>
          </a:p>
          <a:p>
            <a:pPr>
              <a:spcBef>
                <a:spcPts val="400"/>
              </a:spcBef>
            </a:pPr>
            <a:r>
              <a:rPr lang="en-US" sz="1200" b="1" dirty="0"/>
              <a:t>PESTEL Analysis</a:t>
            </a:r>
            <a:endParaRPr lang="en-IN" sz="1200" b="1" dirty="0"/>
          </a:p>
          <a:p>
            <a:pPr>
              <a:spcBef>
                <a:spcPts val="400"/>
              </a:spcBef>
            </a:pPr>
            <a:r>
              <a:rPr lang="en-US" sz="1200" b="1" dirty="0"/>
              <a:t>Value Chain Analysis</a:t>
            </a:r>
            <a:endParaRPr lang="en-IN" sz="1200" b="1" dirty="0"/>
          </a:p>
        </p:txBody>
      </p:sp>
      <p:sp>
        <p:nvSpPr>
          <p:cNvPr id="13" name="TextBox 12">
            <a:extLst>
              <a:ext uri="{FF2B5EF4-FFF2-40B4-BE49-F238E27FC236}">
                <a16:creationId xmlns:a16="http://schemas.microsoft.com/office/drawing/2014/main" id="{73863466-EB46-4849-B2C9-81D197F09C58}"/>
              </a:ext>
            </a:extLst>
          </p:cNvPr>
          <p:cNvSpPr txBox="1"/>
          <p:nvPr/>
        </p:nvSpPr>
        <p:spPr>
          <a:xfrm>
            <a:off x="4060825" y="2788950"/>
            <a:ext cx="3051083" cy="1641475"/>
          </a:xfrm>
          <a:prstGeom prst="rect">
            <a:avLst/>
          </a:prstGeom>
          <a:noFill/>
        </p:spPr>
        <p:txBody>
          <a:bodyPr wrap="square">
            <a:spAutoFit/>
          </a:bodyPr>
          <a:lstStyle/>
          <a:p>
            <a:pPr>
              <a:spcBef>
                <a:spcPts val="400"/>
              </a:spcBef>
            </a:pPr>
            <a:r>
              <a:rPr lang="en-US" sz="1200" b="1" dirty="0"/>
              <a:t>Pricing Analysis</a:t>
            </a:r>
            <a:endParaRPr lang="en-IN" sz="1200" b="1" dirty="0"/>
          </a:p>
          <a:p>
            <a:pPr>
              <a:spcBef>
                <a:spcPts val="400"/>
              </a:spcBef>
            </a:pPr>
            <a:r>
              <a:rPr lang="en-US" sz="1200" b="1" dirty="0"/>
              <a:t>Case Studies</a:t>
            </a:r>
            <a:endParaRPr lang="en-IN" sz="1200" b="1" dirty="0"/>
          </a:p>
          <a:p>
            <a:pPr>
              <a:spcBef>
                <a:spcPts val="400"/>
              </a:spcBef>
            </a:pPr>
            <a:r>
              <a:rPr lang="en-US" sz="1200" b="1" dirty="0"/>
              <a:t>Regulations, Certifications, and Guidelines</a:t>
            </a:r>
            <a:endParaRPr lang="en-IN" sz="1200" b="1" dirty="0"/>
          </a:p>
          <a:p>
            <a:pPr>
              <a:spcBef>
                <a:spcPts val="400"/>
              </a:spcBef>
            </a:pPr>
            <a:r>
              <a:rPr lang="en-US" sz="1200" b="1" dirty="0"/>
              <a:t>Patent Analysis</a:t>
            </a:r>
            <a:endParaRPr lang="en-IN" sz="1200" b="1" dirty="0"/>
          </a:p>
          <a:p>
            <a:pPr>
              <a:spcBef>
                <a:spcPts val="400"/>
              </a:spcBef>
            </a:pPr>
            <a:r>
              <a:rPr lang="en-US" sz="1200" b="1" dirty="0"/>
              <a:t>Consumer Buying Behavior Analysis</a:t>
            </a:r>
            <a:endParaRPr lang="en-IN" sz="1200" b="1" dirty="0"/>
          </a:p>
          <a:p>
            <a:pPr>
              <a:spcBef>
                <a:spcPts val="400"/>
              </a:spcBef>
            </a:pPr>
            <a:r>
              <a:rPr lang="en-IN" sz="1200" b="1" dirty="0"/>
              <a:t>Technology Analysis</a:t>
            </a:r>
            <a:endParaRPr lang="en-US" sz="1000" b="1" dirty="0">
              <a:solidFill>
                <a:srgbClr val="000000"/>
              </a:solidFill>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2655506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{{types}}</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2019-2023</a:t>
            </a:r>
          </a:p>
        </p:txBody>
      </p:sp>
      <p:graphicFrame>
        <p:nvGraphicFramePr>
          <p:cNvPr id="10" name="Table 9"/>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1" name="Chart 1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3"/>
          </a:graphicData>
        </a:graphic>
      </p:graphicFrame>
    </p:spTree>
    <p:extLst>
      <p:ext uri="{BB962C8B-B14F-4D97-AF65-F5344CB8AC3E}">
        <p14:creationId xmlns:p14="http://schemas.microsoft.com/office/powerpoint/2010/main" val="2689832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{{heading}} SIZE,  BY {{type_1}}, Historic Year 2019-2023 and Forecast to 2032 ({{cur}})</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spTree>
    <p:extLst>
      <p:ext uri="{BB962C8B-B14F-4D97-AF65-F5344CB8AC3E}">
        <p14:creationId xmlns:p14="http://schemas.microsoft.com/office/powerpoint/2010/main" val="3422082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{{2_heading}}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2019-2023</a:t>
            </a:r>
          </a:p>
        </p:txBody>
      </p:sp>
    </p:spTree>
    <p:extLst>
      <p:ext uri="{BB962C8B-B14F-4D97-AF65-F5344CB8AC3E}">
        <p14:creationId xmlns:p14="http://schemas.microsoft.com/office/powerpoint/2010/main" val="497324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{{heading}}: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graphicFrame>
        <p:nvGraphicFramePr>
          <p:cNvPr id="24" name="Table 23"/>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5" name="Chart 24"/>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6"/>
          </a:graphicData>
        </a:graphic>
      </p:graphicFrame>
    </p:spTree>
    <p:extLst>
      <p:ext uri="{BB962C8B-B14F-4D97-AF65-F5344CB8AC3E}">
        <p14:creationId xmlns:p14="http://schemas.microsoft.com/office/powerpoint/2010/main" val="3640526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Vehicle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ROBOTAXI MARKET SIZE,  BY Vehicle Type,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ROBOTAXI MARKET SIZE,  BY {{type_1}}, Historic Year 2019-2023 and Forecast to 2032 ({{cur}})</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spTree>
    <p:extLst>
      <p:ext uri="{BB962C8B-B14F-4D97-AF65-F5344CB8AC3E}">
        <p14:creationId xmlns:p14="http://schemas.microsoft.com/office/powerpoint/2010/main" val="2259246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{{2_heading}}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948153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{{heading}}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players</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for the year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2023</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The market positioning of the leading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player</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is done considering the following points:</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{{h}}</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{{e}}</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{{rev}}</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{{geo}}</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{{es}}</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{{2_heading}}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654357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{{es}}</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{{h}}</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{{ownership}}</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{{rev}}</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{{e}}</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{{website}}</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{{para}}</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{{product}}</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graphicFrame>
        <p:nvGraphicFramePr>
          <p:cNvPr id="13" name="Chart 12"/>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1775322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spTree>
    <p:extLst>
      <p:ext uri="{BB962C8B-B14F-4D97-AF65-F5344CB8AC3E}">
        <p14:creationId xmlns:p14="http://schemas.microsoft.com/office/powerpoint/2010/main" val="3934507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{{company}} </a:t>
            </a:r>
            <a:r>
              <a:rPr lang="en-US" dirty="0"/>
              <a:t>– KEY DEVELOPMENTS</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4.4. Supply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4.5. Demand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r>
              <a:tr h="349623">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349623">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349623">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349623">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349623">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349623">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349623">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349623">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349623">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349623">
                <a:tc>
                  <a:txBody>
                    <a:bodyPr/>
                    <a:lstStyle/>
                    <a:p>
                      <a:pPr>
                        <a:defRPr sz="1100" b="0">
                          <a:solidFill>
                            <a:srgbClr val="000000"/>
                          </a:solidFill>
                          <a:latin typeface="Pooppins"/>
                        </a:defRPr>
                      </a:pPr>
                      <a:r>
                        <a:t>          3.4. Competition Overview</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 2024</a:t>
                      </a:r>
                    </a:p>
                  </a:txBody>
                  <a:tcPr>
                    <a:noFill/>
                    <a:lnL>
                      <a:noFill/>
                    </a:lnL>
                    <a:lnR>
                      <a:noFill/>
                    </a:lnR>
                    <a:lnT>
                      <a:noFill/>
                    </a:lnT>
                    <a:lnB>
                      <a:noFill/>
                    </a:lnB>
                  </a:tcPr>
                </a:tc>
              </a:tr>
              <a:tr h="349623">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349623">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349623">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349632">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6. Global ROBOTAXI Market Size by Vehicle Type (2019-2032)</a:t>
                      </a:r>
                    </a:p>
                  </a:txBody>
                  <a:tcPr>
                    <a:noFill/>
                    <a:lnL>
                      <a:noFill/>
                    </a:lnL>
                    <a:lnR>
                      <a:noFill/>
                    </a:lnR>
                    <a:lnT>
                      <a:noFill/>
                    </a:lnT>
                    <a:lnB>
                      <a:noFill/>
                    </a:lnB>
                  </a:tcPr>
                </a:tc>
                <a:tc>
                  <a:txBody>
                    <a:bodyPr/>
                    <a:lstStyle/>
                    <a:p>
                      <a:pPr>
                        <a:defRPr sz="1100" b="0">
                          <a:solidFill>
                            <a:srgbClr val="000000"/>
                          </a:solidFill>
                          <a:latin typeface="Pooppins"/>
                        </a:defRPr>
                      </a:pPr>
                      <a:r>
                        <a:t>                    8.1.1. LiDAR Sensors</a:t>
                      </a:r>
                    </a:p>
                  </a:txBody>
                  <a:tcPr>
                    <a:noFill/>
                    <a:lnL>
                      <a:noFill/>
                    </a:lnL>
                    <a:lnR>
                      <a:noFill/>
                    </a:lnR>
                    <a:lnT>
                      <a:noFill/>
                    </a:lnT>
                    <a:lnB>
                      <a:noFill/>
                    </a:lnB>
                  </a:tcPr>
                </a:tc>
              </a:tr>
              <a:tr h="349623">
                <a:tc>
                  <a:txBody>
                    <a:bodyPr/>
                    <a:lstStyle/>
                    <a:p>
                      <a:pPr>
                        <a:defRPr sz="1100" b="0">
                          <a:solidFill>
                            <a:srgbClr val="000000"/>
                          </a:solidFill>
                          <a:latin typeface="Pooppins"/>
                        </a:defRPr>
                      </a:pPr>
                      <a:r>
                        <a:t>          6.1. Cars</a:t>
                      </a:r>
                    </a:p>
                  </a:txBody>
                  <a:tcPr>
                    <a:noFill/>
                    <a:lnL>
                      <a:noFill/>
                    </a:lnL>
                    <a:lnR>
                      <a:noFill/>
                    </a:lnR>
                    <a:lnT>
                      <a:noFill/>
                    </a:lnT>
                    <a:lnB>
                      <a:noFill/>
                    </a:lnB>
                  </a:tcPr>
                </a:tc>
                <a:tc>
                  <a:txBody>
                    <a:bodyPr/>
                    <a:lstStyle/>
                    <a:p>
                      <a:pPr>
                        <a:defRPr sz="1100" b="0">
                          <a:solidFill>
                            <a:srgbClr val="000000"/>
                          </a:solidFill>
                          <a:latin typeface="Pooppins"/>
                        </a:defRPr>
                      </a:pPr>
                      <a:r>
                        <a:t>                    8.1.2. Cameras</a:t>
                      </a:r>
                    </a:p>
                  </a:txBody>
                  <a:tcPr>
                    <a:noFill/>
                    <a:lnL>
                      <a:noFill/>
                    </a:lnL>
                    <a:lnR>
                      <a:noFill/>
                    </a:lnR>
                    <a:lnT>
                      <a:noFill/>
                    </a:lnT>
                    <a:lnB>
                      <a:noFill/>
                    </a:lnB>
                  </a:tcPr>
                </a:tc>
              </a:tr>
              <a:tr h="349623">
                <a:tc>
                  <a:txBody>
                    <a:bodyPr/>
                    <a:lstStyle/>
                    <a:p>
                      <a:pPr>
                        <a:defRPr sz="1100" b="0">
                          <a:solidFill>
                            <a:srgbClr val="000000"/>
                          </a:solidFill>
                          <a:latin typeface="Pooppins"/>
                        </a:defRPr>
                      </a:pPr>
                      <a:r>
                        <a:t>                    6.1.1. ICE</a:t>
                      </a:r>
                    </a:p>
                  </a:txBody>
                  <a:tcPr>
                    <a:noFill/>
                    <a:lnL>
                      <a:noFill/>
                    </a:lnL>
                    <a:lnR>
                      <a:noFill/>
                    </a:lnR>
                    <a:lnT>
                      <a:noFill/>
                    </a:lnT>
                    <a:lnB>
                      <a:noFill/>
                    </a:lnB>
                  </a:tcPr>
                </a:tc>
                <a:tc>
                  <a:txBody>
                    <a:bodyPr/>
                    <a:lstStyle/>
                    <a:p>
                      <a:pPr>
                        <a:defRPr sz="1100" b="0">
                          <a:solidFill>
                            <a:srgbClr val="000000"/>
                          </a:solidFill>
                          <a:latin typeface="Pooppins"/>
                        </a:defRPr>
                      </a:pPr>
                      <a:r>
                        <a:t>                    8.1.3. Radars</a:t>
                      </a:r>
                    </a:p>
                  </a:txBody>
                  <a:tcPr>
                    <a:noFill/>
                    <a:lnL>
                      <a:noFill/>
                    </a:lnL>
                    <a:lnR>
                      <a:noFill/>
                    </a:lnR>
                    <a:lnT>
                      <a:noFill/>
                    </a:lnT>
                    <a:lnB>
                      <a:noFill/>
                    </a:lnB>
                  </a:tcPr>
                </a:tc>
              </a:tr>
              <a:tr h="349623">
                <a:tc>
                  <a:txBody>
                    <a:bodyPr/>
                    <a:lstStyle/>
                    <a:p>
                      <a:pPr>
                        <a:defRPr sz="1100" b="0">
                          <a:solidFill>
                            <a:srgbClr val="000000"/>
                          </a:solidFill>
                          <a:latin typeface="Pooppins"/>
                        </a:defRPr>
                      </a:pPr>
                      <a:r>
                        <a:t>                    6.1.2. BEV</a:t>
                      </a:r>
                    </a:p>
                  </a:txBody>
                  <a:tcPr>
                    <a:noFill/>
                    <a:lnL>
                      <a:noFill/>
                    </a:lnL>
                    <a:lnR>
                      <a:noFill/>
                    </a:lnR>
                    <a:lnT>
                      <a:noFill/>
                    </a:lnT>
                    <a:lnB>
                      <a:noFill/>
                    </a:lnB>
                  </a:tcPr>
                </a:tc>
                <a:tc>
                  <a:txBody>
                    <a:bodyPr/>
                    <a:lstStyle/>
                    <a:p>
                      <a:pPr>
                        <a:defRPr sz="1100" b="0">
                          <a:solidFill>
                            <a:srgbClr val="000000"/>
                          </a:solidFill>
                          <a:latin typeface="Pooppins"/>
                        </a:defRPr>
                      </a:pPr>
                      <a:r>
                        <a:t>                    8.1.4. Connectivity Modules (5G TCUs)</a:t>
                      </a:r>
                    </a:p>
                  </a:txBody>
                  <a:tcPr>
                    <a:noFill/>
                    <a:lnL>
                      <a:noFill/>
                    </a:lnL>
                    <a:lnR>
                      <a:noFill/>
                    </a:lnR>
                    <a:lnT>
                      <a:noFill/>
                    </a:lnT>
                    <a:lnB>
                      <a:noFill/>
                    </a:lnB>
                  </a:tcPr>
                </a:tc>
              </a:tr>
              <a:tr h="349623">
                <a:tc>
                  <a:txBody>
                    <a:bodyPr/>
                    <a:lstStyle/>
                    <a:p>
                      <a:pPr>
                        <a:defRPr sz="1100" b="0">
                          <a:solidFill>
                            <a:srgbClr val="000000"/>
                          </a:solidFill>
                          <a:latin typeface="Pooppins"/>
                        </a:defRPr>
                      </a:pPr>
                      <a:r>
                        <a:t>                    6.1.3. Fuel Cell</a:t>
                      </a:r>
                    </a:p>
                  </a:txBody>
                  <a:tcPr>
                    <a:noFill/>
                    <a:lnL>
                      <a:noFill/>
                    </a:lnL>
                    <a:lnR>
                      <a:noFill/>
                    </a:lnR>
                    <a:lnT>
                      <a:noFill/>
                    </a:lnT>
                    <a:lnB>
                      <a:noFill/>
                    </a:lnB>
                  </a:tcPr>
                </a:tc>
                <a:tc>
                  <a:txBody>
                    <a:bodyPr/>
                    <a:lstStyle/>
                    <a:p>
                      <a:pPr>
                        <a:defRPr sz="1100" b="0">
                          <a:solidFill>
                            <a:srgbClr val="000000"/>
                          </a:solidFill>
                          <a:latin typeface="Pooppins"/>
                        </a:defRPr>
                      </a:pPr>
                      <a:r>
                        <a:t>                    8.1.5. Others</a:t>
                      </a:r>
                    </a:p>
                  </a:txBody>
                  <a:tcPr>
                    <a:noFill/>
                    <a:lnL>
                      <a:noFill/>
                    </a:lnL>
                    <a:lnR>
                      <a:noFill/>
                    </a:lnR>
                    <a:lnT>
                      <a:noFill/>
                    </a:lnT>
                    <a:lnB>
                      <a:noFill/>
                    </a:lnB>
                  </a:tcPr>
                </a:tc>
              </a:tr>
              <a:tr h="349623">
                <a:tc>
                  <a:txBody>
                    <a:bodyPr/>
                    <a:lstStyle/>
                    <a:p>
                      <a:pPr>
                        <a:defRPr sz="1100" b="0">
                          <a:solidFill>
                            <a:srgbClr val="000000"/>
                          </a:solidFill>
                          <a:latin typeface="Pooppins"/>
                        </a:defRPr>
                      </a:pPr>
                      <a:r>
                        <a:t>                    6.1.4. Others</a:t>
                      </a:r>
                    </a:p>
                  </a:txBody>
                  <a:tcPr>
                    <a:noFill/>
                    <a:lnL>
                      <a:noFill/>
                    </a:lnL>
                    <a:lnR>
                      <a:noFill/>
                    </a:lnR>
                    <a:lnT>
                      <a:noFill/>
                    </a:lnT>
                    <a:lnB>
                      <a:noFill/>
                    </a:lnB>
                  </a:tcPr>
                </a:tc>
                <a:tc>
                  <a:txBody>
                    <a:bodyPr/>
                    <a:lstStyle/>
                    <a:p>
                      <a:pPr>
                        <a:defRPr sz="1100" b="0">
                          <a:solidFill>
                            <a:srgbClr val="000000"/>
                          </a:solidFill>
                          <a:latin typeface="Pooppins"/>
                        </a:defRPr>
                      </a:pPr>
                      <a:r>
                        <a:t>          8.2. Software</a:t>
                      </a:r>
                    </a:p>
                  </a:txBody>
                  <a:tcPr>
                    <a:noFill/>
                    <a:lnL>
                      <a:noFill/>
                    </a:lnL>
                    <a:lnR>
                      <a:noFill/>
                    </a:lnR>
                    <a:lnT>
                      <a:noFill/>
                    </a:lnT>
                    <a:lnB>
                      <a:noFill/>
                    </a:lnB>
                  </a:tcPr>
                </a:tc>
              </a:tr>
              <a:tr h="349623">
                <a:tc>
                  <a:txBody>
                    <a:bodyPr/>
                    <a:lstStyle/>
                    <a:p>
                      <a:pPr>
                        <a:defRPr sz="1100" b="0">
                          <a:solidFill>
                            <a:srgbClr val="000000"/>
                          </a:solidFill>
                          <a:latin typeface="Pooppins"/>
                        </a:defRPr>
                      </a:pPr>
                      <a:r>
                        <a:t>          6.2. Vans</a:t>
                      </a:r>
                    </a:p>
                  </a:txBody>
                  <a:tcPr>
                    <a:noFill/>
                    <a:lnL>
                      <a:noFill/>
                    </a:lnL>
                    <a:lnR>
                      <a:noFill/>
                    </a:lnR>
                    <a:lnT>
                      <a:noFill/>
                    </a:lnT>
                    <a:lnB>
                      <a:noFill/>
                    </a:lnB>
                  </a:tcPr>
                </a:tc>
                <a:tc>
                  <a:txBody>
                    <a:bodyPr/>
                    <a:lstStyle/>
                    <a:p>
                      <a:pPr>
                        <a:defRPr sz="1100" b="1">
                          <a:solidFill>
                            <a:srgbClr val="7030A0"/>
                          </a:solidFill>
                          <a:latin typeface="Pooppins"/>
                        </a:defRPr>
                      </a:pPr>
                      <a:r>
                        <a:t>9. Global ROBOTAXI Market Size by Service (2019-2032)</a:t>
                      </a:r>
                    </a:p>
                  </a:txBody>
                  <a:tcPr>
                    <a:noFill/>
                    <a:lnL>
                      <a:noFill/>
                    </a:lnL>
                    <a:lnR>
                      <a:noFill/>
                    </a:lnR>
                    <a:lnT>
                      <a:noFill/>
                    </a:lnT>
                    <a:lnB>
                      <a:noFill/>
                    </a:lnB>
                  </a:tcPr>
                </a:tc>
              </a:tr>
              <a:tr h="349623">
                <a:tc>
                  <a:txBody>
                    <a:bodyPr/>
                    <a:lstStyle/>
                    <a:p>
                      <a:pPr>
                        <a:defRPr sz="1100" b="0">
                          <a:solidFill>
                            <a:srgbClr val="000000"/>
                          </a:solidFill>
                          <a:latin typeface="Pooppins"/>
                        </a:defRPr>
                      </a:pPr>
                      <a:r>
                        <a:t>                    6.2.1. ICE</a:t>
                      </a:r>
                    </a:p>
                  </a:txBody>
                  <a:tcPr>
                    <a:noFill/>
                    <a:lnL>
                      <a:noFill/>
                    </a:lnL>
                    <a:lnR>
                      <a:noFill/>
                    </a:lnR>
                    <a:lnT>
                      <a:noFill/>
                    </a:lnT>
                    <a:lnB>
                      <a:noFill/>
                    </a:lnB>
                  </a:tcPr>
                </a:tc>
                <a:tc>
                  <a:txBody>
                    <a:bodyPr/>
                    <a:lstStyle/>
                    <a:p>
                      <a:pPr>
                        <a:defRPr sz="1100" b="0">
                          <a:solidFill>
                            <a:srgbClr val="000000"/>
                          </a:solidFill>
                          <a:latin typeface="Pooppins"/>
                        </a:defRPr>
                      </a:pPr>
                      <a:r>
                        <a:t>          9.1. Rental</a:t>
                      </a:r>
                    </a:p>
                  </a:txBody>
                  <a:tcPr>
                    <a:noFill/>
                    <a:lnL>
                      <a:noFill/>
                    </a:lnL>
                    <a:lnR>
                      <a:noFill/>
                    </a:lnR>
                    <a:lnT>
                      <a:noFill/>
                    </a:lnT>
                    <a:lnB>
                      <a:noFill/>
                    </a:lnB>
                  </a:tcPr>
                </a:tc>
              </a:tr>
              <a:tr h="349623">
                <a:tc>
                  <a:txBody>
                    <a:bodyPr/>
                    <a:lstStyle/>
                    <a:p>
                      <a:pPr>
                        <a:defRPr sz="1100" b="0">
                          <a:solidFill>
                            <a:srgbClr val="000000"/>
                          </a:solidFill>
                          <a:latin typeface="Pooppins"/>
                        </a:defRPr>
                      </a:pPr>
                      <a:r>
                        <a:t>                    6.2.2. BEV</a:t>
                      </a:r>
                    </a:p>
                  </a:txBody>
                  <a:tcPr>
                    <a:noFill/>
                    <a:lnL>
                      <a:noFill/>
                    </a:lnL>
                    <a:lnR>
                      <a:noFill/>
                    </a:lnR>
                    <a:lnT>
                      <a:noFill/>
                    </a:lnT>
                    <a:lnB>
                      <a:noFill/>
                    </a:lnB>
                  </a:tcPr>
                </a:tc>
                <a:tc>
                  <a:txBody>
                    <a:bodyPr/>
                    <a:lstStyle/>
                    <a:p>
                      <a:pPr>
                        <a:defRPr sz="1100" b="0">
                          <a:solidFill>
                            <a:srgbClr val="000000"/>
                          </a:solidFill>
                          <a:latin typeface="Pooppins"/>
                        </a:defRPr>
                      </a:pPr>
                      <a:r>
                        <a:t>          9.2. Station Based</a:t>
                      </a:r>
                    </a:p>
                  </a:txBody>
                  <a:tcPr>
                    <a:noFill/>
                    <a:lnL>
                      <a:noFill/>
                    </a:lnL>
                    <a:lnR>
                      <a:noFill/>
                    </a:lnR>
                    <a:lnT>
                      <a:noFill/>
                    </a:lnT>
                    <a:lnB>
                      <a:noFill/>
                    </a:lnB>
                  </a:tcPr>
                </a:tc>
              </a:tr>
              <a:tr h="349623">
                <a:tc>
                  <a:txBody>
                    <a:bodyPr/>
                    <a:lstStyle/>
                    <a:p>
                      <a:pPr>
                        <a:defRPr sz="1100" b="0">
                          <a:solidFill>
                            <a:srgbClr val="000000"/>
                          </a:solidFill>
                          <a:latin typeface="Pooppins"/>
                        </a:defRPr>
                      </a:pPr>
                      <a:r>
                        <a:t>                    6.2.3. Fuel Cell</a:t>
                      </a:r>
                    </a:p>
                  </a:txBody>
                  <a:tcPr>
                    <a:noFill/>
                    <a:lnL>
                      <a:noFill/>
                    </a:lnL>
                    <a:lnR>
                      <a:noFill/>
                    </a:lnR>
                    <a:lnT>
                      <a:noFill/>
                    </a:lnT>
                    <a:lnB>
                      <a:noFill/>
                    </a:lnB>
                  </a:tcPr>
                </a:tc>
                <a:tc>
                  <a:txBody>
                    <a:bodyPr/>
                    <a:lstStyle/>
                    <a:p>
                      <a:pPr>
                        <a:defRPr sz="1100" b="1">
                          <a:solidFill>
                            <a:srgbClr val="7030A0"/>
                          </a:solidFill>
                          <a:latin typeface="Pooppins"/>
                        </a:defRPr>
                      </a:pPr>
                      <a:r>
                        <a:t>10. Global ROBOTAXI Market Size by Application (2019-2032)</a:t>
                      </a:r>
                    </a:p>
                  </a:txBody>
                  <a:tcPr>
                    <a:noFill/>
                    <a:lnL>
                      <a:noFill/>
                    </a:lnL>
                    <a:lnR>
                      <a:noFill/>
                    </a:lnR>
                    <a:lnT>
                      <a:noFill/>
                    </a:lnT>
                    <a:lnB>
                      <a:noFill/>
                    </a:lnB>
                  </a:tcPr>
                </a:tc>
              </a:tr>
              <a:tr h="349623">
                <a:tc>
                  <a:txBody>
                    <a:bodyPr/>
                    <a:lstStyle/>
                    <a:p>
                      <a:pPr>
                        <a:defRPr sz="1100" b="0">
                          <a:solidFill>
                            <a:srgbClr val="000000"/>
                          </a:solidFill>
                          <a:latin typeface="Pooppins"/>
                        </a:defRPr>
                      </a:pPr>
                      <a:r>
                        <a:t>                    6.2.4. Others</a:t>
                      </a:r>
                    </a:p>
                  </a:txBody>
                  <a:tcPr>
                    <a:noFill/>
                    <a:lnL>
                      <a:noFill/>
                    </a:lnL>
                    <a:lnR>
                      <a:noFill/>
                    </a:lnR>
                    <a:lnT>
                      <a:noFill/>
                    </a:lnT>
                    <a:lnB>
                      <a:noFill/>
                    </a:lnB>
                  </a:tcPr>
                </a:tc>
                <a:tc>
                  <a:txBody>
                    <a:bodyPr/>
                    <a:lstStyle/>
                    <a:p>
                      <a:pPr>
                        <a:defRPr sz="1100" b="0">
                          <a:solidFill>
                            <a:srgbClr val="000000"/>
                          </a:solidFill>
                          <a:latin typeface="Pooppins"/>
                        </a:defRPr>
                      </a:pPr>
                      <a:r>
                        <a:t>          10.1. Passenger Transportation</a:t>
                      </a:r>
                    </a:p>
                  </a:txBody>
                  <a:tcPr>
                    <a:noFill/>
                    <a:lnL>
                      <a:noFill/>
                    </a:lnL>
                    <a:lnR>
                      <a:noFill/>
                    </a:lnR>
                    <a:lnT>
                      <a:noFill/>
                    </a:lnT>
                    <a:lnB>
                      <a:noFill/>
                    </a:lnB>
                  </a:tcPr>
                </a:tc>
              </a:tr>
              <a:tr h="349623">
                <a:tc>
                  <a:txBody>
                    <a:bodyPr/>
                    <a:lstStyle/>
                    <a:p>
                      <a:pPr>
                        <a:defRPr sz="1100" b="0">
                          <a:solidFill>
                            <a:srgbClr val="000000"/>
                          </a:solidFill>
                          <a:latin typeface="Pooppins"/>
                        </a:defRPr>
                      </a:pPr>
                      <a:r>
                        <a:t>          6.3. Other Vehicle Types</a:t>
                      </a:r>
                    </a:p>
                  </a:txBody>
                  <a:tcPr>
                    <a:noFill/>
                    <a:lnL>
                      <a:noFill/>
                    </a:lnL>
                    <a:lnR>
                      <a:noFill/>
                    </a:lnR>
                    <a:lnT>
                      <a:noFill/>
                    </a:lnT>
                    <a:lnB>
                      <a:noFill/>
                    </a:lnB>
                  </a:tcPr>
                </a:tc>
                <a:tc>
                  <a:txBody>
                    <a:bodyPr/>
                    <a:lstStyle/>
                    <a:p>
                      <a:pPr>
                        <a:defRPr sz="1100" b="0">
                          <a:solidFill>
                            <a:srgbClr val="000000"/>
                          </a:solidFill>
                          <a:latin typeface="Pooppins"/>
                        </a:defRPr>
                      </a:pPr>
                      <a:r>
                        <a:t>          10.2. Goods Transportation</a:t>
                      </a:r>
                    </a:p>
                  </a:txBody>
                  <a:tcPr>
                    <a:noFill/>
                    <a:lnL>
                      <a:noFill/>
                    </a:lnL>
                    <a:lnR>
                      <a:noFill/>
                    </a:lnR>
                    <a:lnT>
                      <a:noFill/>
                    </a:lnT>
                    <a:lnB>
                      <a:noFill/>
                    </a:lnB>
                  </a:tcPr>
                </a:tc>
              </a:tr>
              <a:tr h="349623">
                <a:tc>
                  <a:txBody>
                    <a:bodyPr/>
                    <a:lstStyle/>
                    <a:p>
                      <a:pPr>
                        <a:defRPr sz="1100" b="1">
                          <a:solidFill>
                            <a:srgbClr val="7030A0"/>
                          </a:solidFill>
                          <a:latin typeface="Pooppins"/>
                        </a:defRPr>
                      </a:pPr>
                      <a:r>
                        <a:t>7. Global ROBOTAXI Market Size by Autonomous Level (2019-2032)</a:t>
                      </a:r>
                    </a:p>
                  </a:txBody>
                  <a:tcPr>
                    <a:noFill/>
                    <a:lnL>
                      <a:noFill/>
                    </a:lnL>
                    <a:lnR>
                      <a:noFill/>
                    </a:lnR>
                    <a:lnT>
                      <a:noFill/>
                    </a:lnT>
                    <a:lnB>
                      <a:noFill/>
                    </a:lnB>
                  </a:tcPr>
                </a:tc>
                <a:tc>
                  <a:txBody>
                    <a:bodyPr/>
                    <a:lstStyle/>
                    <a:p>
                      <a:pPr>
                        <a:defRPr sz="1100" b="1">
                          <a:solidFill>
                            <a:srgbClr val="7030A0"/>
                          </a:solidFill>
                          <a:latin typeface="Pooppins"/>
                        </a:defRPr>
                      </a:pPr>
                      <a:r>
                        <a:t>11. Global ROBOTAXI Market Size by Region (2019-2032)</a:t>
                      </a:r>
                    </a:p>
                  </a:txBody>
                  <a:tcPr>
                    <a:noFill/>
                    <a:lnL>
                      <a:noFill/>
                    </a:lnL>
                    <a:lnR>
                      <a:noFill/>
                    </a:lnR>
                    <a:lnT>
                      <a:noFill/>
                    </a:lnT>
                    <a:lnB>
                      <a:noFill/>
                    </a:lnB>
                  </a:tcPr>
                </a:tc>
              </a:tr>
              <a:tr h="349623">
                <a:tc>
                  <a:txBody>
                    <a:bodyPr/>
                    <a:lstStyle/>
                    <a:p>
                      <a:pPr>
                        <a:defRPr sz="1100" b="0">
                          <a:solidFill>
                            <a:srgbClr val="000000"/>
                          </a:solidFill>
                          <a:latin typeface="Pooppins"/>
                        </a:defRPr>
                      </a:pPr>
                      <a:r>
                        <a:t>          7.1. Teleoperated</a:t>
                      </a:r>
                    </a:p>
                  </a:txBody>
                  <a:tcPr>
                    <a:noFill/>
                    <a:lnL>
                      <a:noFill/>
                    </a:lnL>
                    <a:lnR>
                      <a:noFill/>
                    </a:lnR>
                    <a:lnT>
                      <a:noFill/>
                    </a:lnT>
                    <a:lnB>
                      <a:noFill/>
                    </a:lnB>
                  </a:tcPr>
                </a:tc>
                <a:tc>
                  <a:txBody>
                    <a:bodyPr/>
                    <a:lstStyle/>
                    <a:p>
                      <a:pPr>
                        <a:defRPr sz="1100" b="0">
                          <a:solidFill>
                            <a:srgbClr val="000000"/>
                          </a:solidFill>
                          <a:latin typeface="Pooppins"/>
                        </a:defRPr>
                      </a:pPr>
                      <a:r>
                        <a:t>          11.1. North America (By Vehicle Type, By Autonomous Level, By Component, By Service, By Application)</a:t>
                      </a:r>
                    </a:p>
                  </a:txBody>
                  <a:tcPr>
                    <a:noFill/>
                    <a:lnL>
                      <a:noFill/>
                    </a:lnL>
                    <a:lnR>
                      <a:noFill/>
                    </a:lnR>
                    <a:lnT>
                      <a:noFill/>
                    </a:lnT>
                    <a:lnB>
                      <a:noFill/>
                    </a:lnB>
                  </a:tcPr>
                </a:tc>
              </a:tr>
              <a:tr h="349623">
                <a:tc>
                  <a:txBody>
                    <a:bodyPr/>
                    <a:lstStyle/>
                    <a:p>
                      <a:pPr>
                        <a:defRPr sz="1100" b="0">
                          <a:solidFill>
                            <a:srgbClr val="000000"/>
                          </a:solidFill>
                          <a:latin typeface="Pooppins"/>
                        </a:defRPr>
                      </a:pPr>
                      <a:r>
                        <a:t>          7.2. Fully Autonomous</a:t>
                      </a:r>
                    </a:p>
                  </a:txBody>
                  <a:tcPr>
                    <a:noFill/>
                    <a:lnL>
                      <a:noFill/>
                    </a:lnL>
                    <a:lnR>
                      <a:noFill/>
                    </a:lnR>
                    <a:lnT>
                      <a:noFill/>
                    </a:lnT>
                    <a:lnB>
                      <a:noFill/>
                    </a:lnB>
                  </a:tcPr>
                </a:tc>
                <a:tc>
                  <a:txBody>
                    <a:bodyPr/>
                    <a:lstStyle/>
                    <a:p>
                      <a:pPr>
                        <a:defRPr sz="1100" b="0">
                          <a:solidFill>
                            <a:srgbClr val="000000"/>
                          </a:solidFill>
                          <a:latin typeface="Pooppins"/>
                        </a:defRPr>
                      </a:pPr>
                      <a:r>
                        <a:t>                    11.1.1. US</a:t>
                      </a:r>
                    </a:p>
                  </a:txBody>
                  <a:tcPr>
                    <a:noFill/>
                    <a:lnL>
                      <a:noFill/>
                    </a:lnL>
                    <a:lnR>
                      <a:noFill/>
                    </a:lnR>
                    <a:lnT>
                      <a:noFill/>
                    </a:lnT>
                    <a:lnB>
                      <a:noFill/>
                    </a:lnB>
                  </a:tcPr>
                </a:tc>
              </a:tr>
              <a:tr h="349623">
                <a:tc>
                  <a:txBody>
                    <a:bodyPr/>
                    <a:lstStyle/>
                    <a:p>
                      <a:pPr>
                        <a:defRPr sz="1100" b="1">
                          <a:solidFill>
                            <a:srgbClr val="7030A0"/>
                          </a:solidFill>
                          <a:latin typeface="Pooppins"/>
                        </a:defRPr>
                      </a:pPr>
                      <a:r>
                        <a:t>8. Global ROBOTAXI Market Size by Component (2019-2032)</a:t>
                      </a:r>
                    </a:p>
                  </a:txBody>
                  <a:tcPr>
                    <a:noFill/>
                    <a:lnL>
                      <a:noFill/>
                    </a:lnL>
                    <a:lnR>
                      <a:noFill/>
                    </a:lnR>
                    <a:lnT>
                      <a:noFill/>
                    </a:lnT>
                    <a:lnB>
                      <a:noFill/>
                    </a:lnB>
                  </a:tcPr>
                </a:tc>
                <a:tc>
                  <a:txBody>
                    <a:bodyPr/>
                    <a:lstStyle/>
                    <a:p>
                      <a:pPr>
                        <a:defRPr sz="1100" b="0">
                          <a:solidFill>
                            <a:srgbClr val="000000"/>
                          </a:solidFill>
                          <a:latin typeface="Pooppins"/>
                        </a:defRPr>
                      </a:pPr>
                      <a:r>
                        <a:t>                    11.1.2. Canada</a:t>
                      </a:r>
                    </a:p>
                  </a:txBody>
                  <a:tcPr>
                    <a:noFill/>
                    <a:lnL>
                      <a:noFill/>
                    </a:lnL>
                    <a:lnR>
                      <a:noFill/>
                    </a:lnR>
                    <a:lnT>
                      <a:noFill/>
                    </a:lnT>
                    <a:lnB>
                      <a:noFill/>
                    </a:lnB>
                  </a:tcPr>
                </a:tc>
              </a:tr>
              <a:tr h="349632">
                <a:tc>
                  <a:txBody>
                    <a:bodyPr/>
                    <a:lstStyle/>
                    <a:p>
                      <a:pPr>
                        <a:defRPr sz="1100" b="0">
                          <a:solidFill>
                            <a:srgbClr val="000000"/>
                          </a:solidFill>
                          <a:latin typeface="Pooppins"/>
                        </a:defRPr>
                      </a:pPr>
                      <a:r>
                        <a:t>          8.1. Hardware</a:t>
                      </a:r>
                    </a:p>
                  </a:txBody>
                  <a:tcPr>
                    <a:noFill/>
                    <a:lnL>
                      <a:noFill/>
                    </a:lnL>
                    <a:lnR>
                      <a:noFill/>
                    </a:lnR>
                    <a:lnT>
                      <a:noFill/>
                    </a:lnT>
                    <a:lnB>
                      <a:noFill/>
                    </a:lnB>
                  </a:tcPr>
                </a:tc>
                <a:tc>
                  <a:txBody>
                    <a:bodyPr/>
                    <a:lstStyle/>
                    <a:p>
                      <a:pPr>
                        <a:defRPr sz="1100" b="0">
                          <a:solidFill>
                            <a:srgbClr val="000000"/>
                          </a:solidFill>
                          <a:latin typeface="Pooppins"/>
                        </a:defRPr>
                      </a:pPr>
                      <a:r>
                        <a:t>          11.2. Europe (By Vehicle Type, By Autonomous Level, By Component, By Service, By Application)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11.2.1. UK</a:t>
                      </a:r>
                    </a:p>
                  </a:txBody>
                  <a:tcPr>
                    <a:noFill/>
                    <a:lnL>
                      <a:noFill/>
                    </a:lnL>
                    <a:lnR>
                      <a:noFill/>
                    </a:lnR>
                    <a:lnT>
                      <a:noFill/>
                    </a:lnT>
                    <a:lnB>
                      <a:noFill/>
                    </a:lnB>
                  </a:tcPr>
                </a:tc>
                <a:tc>
                  <a:txBody>
                    <a:bodyPr/>
                    <a:lstStyle/>
                    <a:p>
                      <a:pPr>
                        <a:defRPr sz="1100" b="0">
                          <a:solidFill>
                            <a:srgbClr val="000000"/>
                          </a:solidFill>
                          <a:latin typeface="Pooppins"/>
                        </a:defRPr>
                      </a:pPr>
                      <a:r>
                        <a:t>                    11.5.1. GCC Countries</a:t>
                      </a:r>
                    </a:p>
                  </a:txBody>
                  <a:tcPr>
                    <a:noFill/>
                    <a:lnL>
                      <a:noFill/>
                    </a:lnL>
                    <a:lnR>
                      <a:noFill/>
                    </a:lnR>
                    <a:lnT>
                      <a:noFill/>
                    </a:lnT>
                    <a:lnB>
                      <a:noFill/>
                    </a:lnB>
                  </a:tcPr>
                </a:tc>
              </a:tr>
              <a:tr h="349623">
                <a:tc>
                  <a:txBody>
                    <a:bodyPr/>
                    <a:lstStyle/>
                    <a:p>
                      <a:pPr>
                        <a:defRPr sz="1100" b="0">
                          <a:solidFill>
                            <a:srgbClr val="000000"/>
                          </a:solidFill>
                          <a:latin typeface="Pooppins"/>
                        </a:defRPr>
                      </a:pPr>
                      <a:r>
                        <a:t>                    11.2.2. Germany</a:t>
                      </a:r>
                    </a:p>
                  </a:txBody>
                  <a:tcPr>
                    <a:noFill/>
                    <a:lnL>
                      <a:noFill/>
                    </a:lnL>
                    <a:lnR>
                      <a:noFill/>
                    </a:lnR>
                    <a:lnT>
                      <a:noFill/>
                    </a:lnT>
                    <a:lnB>
                      <a:noFill/>
                    </a:lnB>
                  </a:tcPr>
                </a:tc>
                <a:tc>
                  <a:txBody>
                    <a:bodyPr/>
                    <a:lstStyle/>
                    <a:p>
                      <a:pPr>
                        <a:defRPr sz="1100" b="0">
                          <a:solidFill>
                            <a:srgbClr val="000000"/>
                          </a:solidFill>
                          <a:latin typeface="Pooppins"/>
                        </a:defRPr>
                      </a:pPr>
                      <a:r>
                        <a:t>                    11.5.2. South Africa</a:t>
                      </a:r>
                    </a:p>
                  </a:txBody>
                  <a:tcPr>
                    <a:noFill/>
                    <a:lnL>
                      <a:noFill/>
                    </a:lnL>
                    <a:lnR>
                      <a:noFill/>
                    </a:lnR>
                    <a:lnT>
                      <a:noFill/>
                    </a:lnT>
                    <a:lnB>
                      <a:noFill/>
                    </a:lnB>
                  </a:tcPr>
                </a:tc>
              </a:tr>
              <a:tr h="349623">
                <a:tc>
                  <a:txBody>
                    <a:bodyPr/>
                    <a:lstStyle/>
                    <a:p>
                      <a:pPr>
                        <a:defRPr sz="1100" b="0">
                          <a:solidFill>
                            <a:srgbClr val="000000"/>
                          </a:solidFill>
                          <a:latin typeface="Pooppins"/>
                        </a:defRPr>
                      </a:pPr>
                      <a:r>
                        <a:t>                    11.2.3. Spain</a:t>
                      </a:r>
                    </a:p>
                  </a:txBody>
                  <a:tcPr>
                    <a:noFill/>
                    <a:lnL>
                      <a:noFill/>
                    </a:lnL>
                    <a:lnR>
                      <a:noFill/>
                    </a:lnR>
                    <a:lnT>
                      <a:noFill/>
                    </a:lnT>
                    <a:lnB>
                      <a:noFill/>
                    </a:lnB>
                  </a:tcPr>
                </a:tc>
                <a:tc>
                  <a:txBody>
                    <a:bodyPr/>
                    <a:lstStyle/>
                    <a:p>
                      <a:pPr>
                        <a:defRPr sz="1100" b="0">
                          <a:solidFill>
                            <a:srgbClr val="000000"/>
                          </a:solidFill>
                          <a:latin typeface="Pooppins"/>
                        </a:defRPr>
                      </a:pPr>
                      <a:r>
                        <a:t>                    11.5.3. Rest of Middle East &amp; Africa</a:t>
                      </a:r>
                    </a:p>
                  </a:txBody>
                  <a:tcPr>
                    <a:noFill/>
                    <a:lnL>
                      <a:noFill/>
                    </a:lnL>
                    <a:lnR>
                      <a:noFill/>
                    </a:lnR>
                    <a:lnT>
                      <a:noFill/>
                    </a:lnT>
                    <a:lnB>
                      <a:noFill/>
                    </a:lnB>
                  </a:tcPr>
                </a:tc>
              </a:tr>
              <a:tr h="349623">
                <a:tc>
                  <a:txBody>
                    <a:bodyPr/>
                    <a:lstStyle/>
                    <a:p>
                      <a:pPr>
                        <a:defRPr sz="1100" b="0">
                          <a:solidFill>
                            <a:srgbClr val="000000"/>
                          </a:solidFill>
                          <a:latin typeface="Pooppins"/>
                        </a:defRPr>
                      </a:pPr>
                      <a:r>
                        <a:t>                    11.2.4. France</a:t>
                      </a:r>
                    </a:p>
                  </a:txBody>
                  <a:tcPr>
                    <a:noFill/>
                    <a:lnL>
                      <a:noFill/>
                    </a:lnL>
                    <a:lnR>
                      <a:noFill/>
                    </a:lnR>
                    <a:lnT>
                      <a:noFill/>
                    </a:lnT>
                    <a:lnB>
                      <a:noFill/>
                    </a:lnB>
                  </a:tcPr>
                </a:tc>
                <a:tc>
                  <a:txBody>
                    <a:bodyPr/>
                    <a:lstStyle/>
                    <a:p>
                      <a:pPr>
                        <a:defRPr sz="1100" b="1">
                          <a:solidFill>
                            <a:srgbClr val="7030A0"/>
                          </a:solidFill>
                          <a:latin typeface="Pooppins"/>
                        </a:defRPr>
                      </a:pPr>
                      <a:r>
                        <a:t>12. Competitive Dashboard</a:t>
                      </a:r>
                    </a:p>
                  </a:txBody>
                  <a:tcPr>
                    <a:noFill/>
                    <a:lnL>
                      <a:noFill/>
                    </a:lnL>
                    <a:lnR>
                      <a:noFill/>
                    </a:lnR>
                    <a:lnT>
                      <a:noFill/>
                    </a:lnT>
                    <a:lnB>
                      <a:noFill/>
                    </a:lnB>
                  </a:tcPr>
                </a:tc>
              </a:tr>
              <a:tr h="349623">
                <a:tc>
                  <a:txBody>
                    <a:bodyPr/>
                    <a:lstStyle/>
                    <a:p>
                      <a:pPr>
                        <a:defRPr sz="1100" b="0">
                          <a:solidFill>
                            <a:srgbClr val="000000"/>
                          </a:solidFill>
                          <a:latin typeface="Pooppins"/>
                        </a:defRPr>
                      </a:pPr>
                      <a:r>
                        <a:t>                    11.2.5. Italy</a:t>
                      </a:r>
                    </a:p>
                  </a:txBody>
                  <a:tcPr>
                    <a:noFill/>
                    <a:lnL>
                      <a:noFill/>
                    </a:lnL>
                    <a:lnR>
                      <a:noFill/>
                    </a:lnR>
                    <a:lnT>
                      <a:noFill/>
                    </a:lnT>
                    <a:lnB>
                      <a:noFill/>
                    </a:lnB>
                  </a:tcPr>
                </a:tc>
                <a:tc>
                  <a:txBody>
                    <a:bodyPr/>
                    <a:lstStyle/>
                    <a:p>
                      <a:pPr>
                        <a:defRPr sz="1100" b="0">
                          <a:solidFill>
                            <a:srgbClr val="000000"/>
                          </a:solidFill>
                          <a:latin typeface="Pooppins"/>
                        </a:defRPr>
                      </a:pPr>
                      <a:r>
                        <a:t>          12.1. Top 5 Player Comparison</a:t>
                      </a:r>
                    </a:p>
                  </a:txBody>
                  <a:tcPr>
                    <a:noFill/>
                    <a:lnL>
                      <a:noFill/>
                    </a:lnL>
                    <a:lnR>
                      <a:noFill/>
                    </a:lnR>
                    <a:lnT>
                      <a:noFill/>
                    </a:lnT>
                    <a:lnB>
                      <a:noFill/>
                    </a:lnB>
                  </a:tcPr>
                </a:tc>
              </a:tr>
              <a:tr h="349623">
                <a:tc>
                  <a:txBody>
                    <a:bodyPr/>
                    <a:lstStyle/>
                    <a:p>
                      <a:pPr>
                        <a:defRPr sz="1100" b="0">
                          <a:solidFill>
                            <a:srgbClr val="000000"/>
                          </a:solidFill>
                          <a:latin typeface="Pooppins"/>
                        </a:defRPr>
                      </a:pPr>
                      <a:r>
                        <a:t>                    11.2.6. Rest of Europe</a:t>
                      </a:r>
                    </a:p>
                  </a:txBody>
                  <a:tcPr>
                    <a:noFill/>
                    <a:lnL>
                      <a:noFill/>
                    </a:lnL>
                    <a:lnR>
                      <a:noFill/>
                    </a:lnR>
                    <a:lnT>
                      <a:noFill/>
                    </a:lnT>
                    <a:lnB>
                      <a:noFill/>
                    </a:lnB>
                  </a:tcPr>
                </a:tc>
                <a:tc>
                  <a:txBody>
                    <a:bodyPr/>
                    <a:lstStyle/>
                    <a:p>
                      <a:pPr>
                        <a:defRPr sz="1100" b="0">
                          <a:solidFill>
                            <a:srgbClr val="000000"/>
                          </a:solidFill>
                          <a:latin typeface="Pooppins"/>
                        </a:defRPr>
                      </a:pPr>
                      <a:r>
                        <a:t>          12.2. Market Positioning of Key Players, 2024</a:t>
                      </a:r>
                    </a:p>
                  </a:txBody>
                  <a:tcPr>
                    <a:noFill/>
                    <a:lnL>
                      <a:noFill/>
                    </a:lnL>
                    <a:lnR>
                      <a:noFill/>
                    </a:lnR>
                    <a:lnT>
                      <a:noFill/>
                    </a:lnT>
                    <a:lnB>
                      <a:noFill/>
                    </a:lnB>
                  </a:tcPr>
                </a:tc>
              </a:tr>
              <a:tr h="349623">
                <a:tc>
                  <a:txBody>
                    <a:bodyPr/>
                    <a:lstStyle/>
                    <a:p>
                      <a:pPr>
                        <a:defRPr sz="1100" b="0">
                          <a:solidFill>
                            <a:srgbClr val="000000"/>
                          </a:solidFill>
                          <a:latin typeface="Pooppins"/>
                        </a:defRPr>
                      </a:pPr>
                      <a:r>
                        <a:t>          11.3. Asia-Pacific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12.3. Strategies Adopted by Key Market Players</a:t>
                      </a:r>
                    </a:p>
                  </a:txBody>
                  <a:tcPr>
                    <a:noFill/>
                    <a:lnL>
                      <a:noFill/>
                    </a:lnL>
                    <a:lnR>
                      <a:noFill/>
                    </a:lnR>
                    <a:lnT>
                      <a:noFill/>
                    </a:lnT>
                    <a:lnB>
                      <a:noFill/>
                    </a:lnB>
                  </a:tcPr>
                </a:tc>
              </a:tr>
              <a:tr h="349623">
                <a:tc>
                  <a:txBody>
                    <a:bodyPr/>
                    <a:lstStyle/>
                    <a:p>
                      <a:pPr>
                        <a:defRPr sz="1100" b="0">
                          <a:solidFill>
                            <a:srgbClr val="000000"/>
                          </a:solidFill>
                          <a:latin typeface="Pooppins"/>
                        </a:defRPr>
                      </a:pPr>
                      <a:r>
                        <a:t>                    11.3.1. China</a:t>
                      </a:r>
                    </a:p>
                  </a:txBody>
                  <a:tcPr>
                    <a:noFill/>
                    <a:lnL>
                      <a:noFill/>
                    </a:lnL>
                    <a:lnR>
                      <a:noFill/>
                    </a:lnR>
                    <a:lnT>
                      <a:noFill/>
                    </a:lnT>
                    <a:lnB>
                      <a:noFill/>
                    </a:lnB>
                  </a:tcPr>
                </a:tc>
                <a:tc>
                  <a:txBody>
                    <a:bodyPr/>
                    <a:lstStyle/>
                    <a:p>
                      <a:pPr>
                        <a:defRPr sz="1100" b="0">
                          <a:solidFill>
                            <a:srgbClr val="000000"/>
                          </a:solidFill>
                          <a:latin typeface="Pooppins"/>
                        </a:defRPr>
                      </a:pPr>
                      <a:r>
                        <a:t>          12.4. Recent Developments in the Market</a:t>
                      </a:r>
                    </a:p>
                  </a:txBody>
                  <a:tcPr>
                    <a:noFill/>
                    <a:lnL>
                      <a:noFill/>
                    </a:lnL>
                    <a:lnR>
                      <a:noFill/>
                    </a:lnR>
                    <a:lnT>
                      <a:noFill/>
                    </a:lnT>
                    <a:lnB>
                      <a:noFill/>
                    </a:lnB>
                  </a:tcPr>
                </a:tc>
              </a:tr>
              <a:tr h="349623">
                <a:tc>
                  <a:txBody>
                    <a:bodyPr/>
                    <a:lstStyle/>
                    <a:p>
                      <a:pPr>
                        <a:defRPr sz="1100" b="0">
                          <a:solidFill>
                            <a:srgbClr val="000000"/>
                          </a:solidFill>
                          <a:latin typeface="Pooppins"/>
                        </a:defRPr>
                      </a:pPr>
                      <a:r>
                        <a:t>                    11.3.2. India</a:t>
                      </a:r>
                    </a:p>
                  </a:txBody>
                  <a:tcPr>
                    <a:noFill/>
                    <a:lnL>
                      <a:noFill/>
                    </a:lnL>
                    <a:lnR>
                      <a:noFill/>
                    </a:lnR>
                    <a:lnT>
                      <a:noFill/>
                    </a:lnT>
                    <a:lnB>
                      <a:noFill/>
                    </a:lnB>
                  </a:tcPr>
                </a:tc>
                <a:tc>
                  <a:txBody>
                    <a:bodyPr/>
                    <a:lstStyle/>
                    <a:p>
                      <a:pPr>
                        <a:defRPr sz="1100" b="0">
                          <a:solidFill>
                            <a:srgbClr val="000000"/>
                          </a:solidFill>
                          <a:latin typeface="Pooppins"/>
                        </a:defRPr>
                      </a:pPr>
                      <a:r>
                        <a:t>          12.5. Company Market Share Analysis, 2024</a:t>
                      </a:r>
                    </a:p>
                  </a:txBody>
                  <a:tcPr>
                    <a:noFill/>
                    <a:lnL>
                      <a:noFill/>
                    </a:lnL>
                    <a:lnR>
                      <a:noFill/>
                    </a:lnR>
                    <a:lnT>
                      <a:noFill/>
                    </a:lnT>
                    <a:lnB>
                      <a:noFill/>
                    </a:lnB>
                  </a:tcPr>
                </a:tc>
              </a:tr>
              <a:tr h="349623">
                <a:tc>
                  <a:txBody>
                    <a:bodyPr/>
                    <a:lstStyle/>
                    <a:p>
                      <a:pPr>
                        <a:defRPr sz="1100" b="0">
                          <a:solidFill>
                            <a:srgbClr val="000000"/>
                          </a:solidFill>
                          <a:latin typeface="Pooppins"/>
                        </a:defRPr>
                      </a:pPr>
                      <a:r>
                        <a:t>                    11.3.3. Japan</a:t>
                      </a:r>
                    </a:p>
                  </a:txBody>
                  <a:tcPr>
                    <a:noFill/>
                    <a:lnL>
                      <a:noFill/>
                    </a:lnL>
                    <a:lnR>
                      <a:noFill/>
                    </a:lnR>
                    <a:lnT>
                      <a:noFill/>
                    </a:lnT>
                    <a:lnB>
                      <a:noFill/>
                    </a:lnB>
                  </a:tcPr>
                </a:tc>
                <a:tc>
                  <a:txBody>
                    <a:bodyPr/>
                    <a:lstStyle/>
                    <a:p>
                      <a:pPr>
                        <a:defRPr sz="1100" b="1">
                          <a:solidFill>
                            <a:srgbClr val="7030A0"/>
                          </a:solidFill>
                          <a:latin typeface="Pooppins"/>
                        </a:defRPr>
                      </a:pPr>
                      <a:r>
                        <a:t>13. Key Company Profiles</a:t>
                      </a:r>
                    </a:p>
                  </a:txBody>
                  <a:tcPr>
                    <a:noFill/>
                    <a:lnL>
                      <a:noFill/>
                    </a:lnL>
                    <a:lnR>
                      <a:noFill/>
                    </a:lnR>
                    <a:lnT>
                      <a:noFill/>
                    </a:lnT>
                    <a:lnB>
                      <a:noFill/>
                    </a:lnB>
                  </a:tcPr>
                </a:tc>
              </a:tr>
              <a:tr h="349623">
                <a:tc>
                  <a:txBody>
                    <a:bodyPr/>
                    <a:lstStyle/>
                    <a:p>
                      <a:pPr>
                        <a:defRPr sz="1100" b="0">
                          <a:solidFill>
                            <a:srgbClr val="000000"/>
                          </a:solidFill>
                          <a:latin typeface="Pooppins"/>
                        </a:defRPr>
                      </a:pPr>
                      <a:r>
                        <a:t>                    11.3.4. South Korea</a:t>
                      </a:r>
                    </a:p>
                  </a:txBody>
                  <a:tcPr>
                    <a:noFill/>
                    <a:lnL>
                      <a:noFill/>
                    </a:lnL>
                    <a:lnR>
                      <a:noFill/>
                    </a:lnR>
                    <a:lnT>
                      <a:noFill/>
                    </a:lnT>
                    <a:lnB>
                      <a:noFill/>
                    </a:lnB>
                  </a:tcPr>
                </a:tc>
                <a:tc>
                  <a:txBody>
                    <a:bodyPr/>
                    <a:lstStyle/>
                    <a:p>
                      <a:pPr>
                        <a:defRPr sz="1100" b="0">
                          <a:solidFill>
                            <a:srgbClr val="000000"/>
                          </a:solidFill>
                          <a:latin typeface="Pooppins"/>
                        </a:defRPr>
                      </a:pPr>
                      <a:r>
                        <a:t>          13.1. Apple Inc.</a:t>
                      </a:r>
                    </a:p>
                  </a:txBody>
                  <a:tcPr>
                    <a:noFill/>
                    <a:lnL>
                      <a:noFill/>
                    </a:lnL>
                    <a:lnR>
                      <a:noFill/>
                    </a:lnR>
                    <a:lnT>
                      <a:noFill/>
                    </a:lnT>
                    <a:lnB>
                      <a:noFill/>
                    </a:lnB>
                  </a:tcPr>
                </a:tc>
              </a:tr>
              <a:tr h="349623">
                <a:tc>
                  <a:txBody>
                    <a:bodyPr/>
                    <a:lstStyle/>
                    <a:p>
                      <a:pPr>
                        <a:defRPr sz="1100" b="0">
                          <a:solidFill>
                            <a:srgbClr val="000000"/>
                          </a:solidFill>
                          <a:latin typeface="Pooppins"/>
                        </a:defRPr>
                      </a:pPr>
                      <a:r>
                        <a:t>                    11.3.5. Rest of Asia Pacific</a:t>
                      </a:r>
                    </a:p>
                  </a:txBody>
                  <a:tcPr>
                    <a:noFill/>
                    <a:lnL>
                      <a:noFill/>
                    </a:lnL>
                    <a:lnR>
                      <a:noFill/>
                    </a:lnR>
                    <a:lnT>
                      <a:noFill/>
                    </a:lnT>
                    <a:lnB>
                      <a:noFill/>
                    </a:lnB>
                  </a:tcPr>
                </a:tc>
                <a:tc>
                  <a:txBody>
                    <a:bodyPr/>
                    <a:lstStyle/>
                    <a:p>
                      <a:pPr>
                        <a:defRPr sz="1100" b="0">
                          <a:solidFill>
                            <a:srgbClr val="000000"/>
                          </a:solidFill>
                          <a:latin typeface="Pooppins"/>
                        </a:defRPr>
                      </a:pPr>
                      <a:r>
                        <a:t>                    13.1.1. Company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 Latin America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13.1.2. Product Portfolio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11.4.1. Brazil</a:t>
                      </a:r>
                    </a:p>
                  </a:txBody>
                  <a:tcPr>
                    <a:noFill/>
                    <a:lnL>
                      <a:noFill/>
                    </a:lnL>
                    <a:lnR>
                      <a:noFill/>
                    </a:lnR>
                    <a:lnT>
                      <a:noFill/>
                    </a:lnT>
                    <a:lnB>
                      <a:noFill/>
                    </a:lnB>
                  </a:tcPr>
                </a:tc>
                <a:tc>
                  <a:txBody>
                    <a:bodyPr/>
                    <a:lstStyle/>
                    <a:p>
                      <a:pPr>
                        <a:defRPr sz="1100" b="0">
                          <a:solidFill>
                            <a:srgbClr val="000000"/>
                          </a:solidFill>
                          <a:latin typeface="Pooppins"/>
                        </a:defRPr>
                      </a:pPr>
                      <a:r>
                        <a:t>                    13.1.3. Financial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11.4.2. Mexico</a:t>
                      </a:r>
                    </a:p>
                  </a:txBody>
                  <a:tcPr>
                    <a:noFill/>
                    <a:lnL>
                      <a:noFill/>
                    </a:lnL>
                    <a:lnR>
                      <a:noFill/>
                    </a:lnR>
                    <a:lnT>
                      <a:noFill/>
                    </a:lnT>
                    <a:lnB>
                      <a:noFill/>
                    </a:lnB>
                  </a:tcPr>
                </a:tc>
                <a:tc>
                  <a:txBody>
                    <a:bodyPr/>
                    <a:lstStyle/>
                    <a:p>
                      <a:pPr>
                        <a:defRPr sz="1100" b="0">
                          <a:solidFill>
                            <a:srgbClr val="000000"/>
                          </a:solidFill>
                          <a:latin typeface="Pooppins"/>
                        </a:defRPr>
                      </a:pPr>
                      <a:r>
                        <a:t>                    13.1.4. Key Developments</a:t>
                      </a:r>
                    </a:p>
                  </a:txBody>
                  <a:tcPr>
                    <a:noFill/>
                    <a:lnL>
                      <a:noFill/>
                    </a:lnL>
                    <a:lnR>
                      <a:noFill/>
                    </a:lnR>
                    <a:lnT>
                      <a:noFill/>
                    </a:lnT>
                    <a:lnB>
                      <a:noFill/>
                    </a:lnB>
                  </a:tcPr>
                </a:tc>
              </a:tr>
              <a:tr h="349623">
                <a:tc>
                  <a:txBody>
                    <a:bodyPr/>
                    <a:lstStyle/>
                    <a:p>
                      <a:pPr>
                        <a:defRPr sz="1100" b="0">
                          <a:solidFill>
                            <a:srgbClr val="000000"/>
                          </a:solidFill>
                          <a:latin typeface="Pooppins"/>
                        </a:defRPr>
                      </a:pPr>
                      <a:r>
                        <a:t>                    11.4.3. Rest of Latin America</a:t>
                      </a:r>
                    </a:p>
                  </a:txBody>
                  <a:tcPr>
                    <a:noFill/>
                    <a:lnL>
                      <a:noFill/>
                    </a:lnL>
                    <a:lnR>
                      <a:noFill/>
                    </a:lnR>
                    <a:lnT>
                      <a:noFill/>
                    </a:lnT>
                    <a:lnB>
                      <a:noFill/>
                    </a:lnB>
                  </a:tcPr>
                </a:tc>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r>
              <a:tr h="349632">
                <a:tc>
                  <a:txBody>
                    <a:bodyPr/>
                    <a:lstStyle/>
                    <a:p>
                      <a:pPr>
                        <a:defRPr sz="1100" b="0">
                          <a:solidFill>
                            <a:srgbClr val="000000"/>
                          </a:solidFill>
                          <a:latin typeface="Pooppins"/>
                        </a:defRPr>
                      </a:pPr>
                      <a:r>
                        <a:t>          11.5. Middle East &amp; Africa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13.2. Microsoft Corporation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13.3. Google LLC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13.4. Amazon.com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13.5. Tesla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1">
                          <a:solidFill>
                            <a:srgbClr val="7030A0"/>
                          </a:solidFill>
                          <a:latin typeface="Pooppins"/>
                        </a:defRPr>
                      </a:pPr>
                      <a:r>
                        <a:t>Note : The list of companies mentioned are for indication purpose and are subject to change over the due course of the research</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1">
                          <a:solidFill>
                            <a:srgbClr val="7030A0"/>
                          </a:solidFill>
                          <a:latin typeface="Pooppins"/>
                        </a:defRPr>
                      </a:pPr>
                      <a:r>
                        <a:t>14.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32">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3642888"/>
            <a:ext cx="7321550" cy="359946"/>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002834"/>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13742</TotalTime>
  <Words>2452</Words>
  <Application>Microsoft Office PowerPoint</Application>
  <PresentationFormat>Widescreen</PresentationFormat>
  <Paragraphs>505</Paragraphs>
  <Slides>41</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41</vt:i4>
      </vt:variant>
    </vt:vector>
  </HeadingPairs>
  <TitlesOfParts>
    <vt:vector size="55"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DYNAMICS</vt:lpstr>
      <vt:lpstr>MARKET OVERVIEW: MARKET DRIVERS &amp; OPPORTUNITIES </vt:lpstr>
      <vt:lpstr>MARKET OVERVIEW: MARKET RESTRAINTS &amp; CHALLENGES</vt:lpstr>
      <vt:lpstr>MARKET OVERVIEW</vt:lpstr>
      <vt:lpstr>PowerPoint Presentation</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94</cp:revision>
  <dcterms:created xsi:type="dcterms:W3CDTF">2024-08-12T13:13:25Z</dcterms:created>
  <dcterms:modified xsi:type="dcterms:W3CDTF">2025-09-16T06:06:09Z</dcterms:modified>
</cp:coreProperties>
</file>